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63" r:id="rId3"/>
    <p:sldId id="264" r:id="rId4"/>
    <p:sldId id="281" r:id="rId5"/>
    <p:sldId id="282" r:id="rId6"/>
    <p:sldId id="284" r:id="rId7"/>
    <p:sldId id="269" r:id="rId8"/>
    <p:sldId id="257" r:id="rId9"/>
    <p:sldId id="265" r:id="rId10"/>
    <p:sldId id="266" r:id="rId11"/>
    <p:sldId id="285" r:id="rId12"/>
    <p:sldId id="286" r:id="rId13"/>
    <p:sldId id="267" r:id="rId14"/>
    <p:sldId id="262" r:id="rId15"/>
    <p:sldId id="271" r:id="rId16"/>
    <p:sldId id="272" r:id="rId17"/>
    <p:sldId id="287" r:id="rId18"/>
    <p:sldId id="288" r:id="rId19"/>
    <p:sldId id="273" r:id="rId20"/>
    <p:sldId id="289" r:id="rId21"/>
    <p:sldId id="275" r:id="rId22"/>
    <p:sldId id="276" r:id="rId23"/>
    <p:sldId id="260" r:id="rId24"/>
    <p:sldId id="261" r:id="rId25"/>
    <p:sldId id="290" r:id="rId26"/>
  </p:sldIdLst>
  <p:sldSz cx="9144000" cy="5143500" type="screen16x9"/>
  <p:notesSz cx="6858000" cy="9144000"/>
  <p:embeddedFontLst>
    <p:embeddedFont>
      <p:font typeface="Algerian" panose="04020705040A02060702" pitchFamily="82" charset="0"/>
      <p:regular r:id="rId28"/>
    </p:embeddedFont>
    <p:embeddedFont>
      <p:font typeface="Proxima Nova"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922"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7ba7bb668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7ba7bb668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76775DE4-8E0A-9A1E-0DE1-06BD5646002C}"/>
            </a:ext>
          </a:extLst>
        </p:cNvPr>
        <p:cNvGrpSpPr/>
        <p:nvPr/>
      </p:nvGrpSpPr>
      <p:grpSpPr>
        <a:xfrm>
          <a:off x="0" y="0"/>
          <a:ext cx="0" cy="0"/>
          <a:chOff x="0" y="0"/>
          <a:chExt cx="0" cy="0"/>
        </a:xfrm>
      </p:grpSpPr>
      <p:sp>
        <p:nvSpPr>
          <p:cNvPr id="62" name="Google Shape;62;g317ba7bb668_0_72:notes">
            <a:extLst>
              <a:ext uri="{FF2B5EF4-FFF2-40B4-BE49-F238E27FC236}">
                <a16:creationId xmlns:a16="http://schemas.microsoft.com/office/drawing/2014/main" id="{1309D01F-E49A-C027-CC93-E77F6EA780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17ba7bb668_0_72:notes">
            <a:extLst>
              <a:ext uri="{FF2B5EF4-FFF2-40B4-BE49-F238E27FC236}">
                <a16:creationId xmlns:a16="http://schemas.microsoft.com/office/drawing/2014/main" id="{D0ABD198-5135-281F-A75C-960C78E1C4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84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197696B0-61BA-4389-6EA7-45D351935B6F}"/>
            </a:ext>
          </a:extLst>
        </p:cNvPr>
        <p:cNvGrpSpPr/>
        <p:nvPr/>
      </p:nvGrpSpPr>
      <p:grpSpPr>
        <a:xfrm>
          <a:off x="0" y="0"/>
          <a:ext cx="0" cy="0"/>
          <a:chOff x="0" y="0"/>
          <a:chExt cx="0" cy="0"/>
        </a:xfrm>
      </p:grpSpPr>
      <p:sp>
        <p:nvSpPr>
          <p:cNvPr id="62" name="Google Shape;62;g317ba7bb668_0_72:notes">
            <a:extLst>
              <a:ext uri="{FF2B5EF4-FFF2-40B4-BE49-F238E27FC236}">
                <a16:creationId xmlns:a16="http://schemas.microsoft.com/office/drawing/2014/main" id="{97B3C035-2D67-A29E-E955-B1B0F54E04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17ba7bb668_0_72:notes">
            <a:extLst>
              <a:ext uri="{FF2B5EF4-FFF2-40B4-BE49-F238E27FC236}">
                <a16:creationId xmlns:a16="http://schemas.microsoft.com/office/drawing/2014/main" id="{BCE0CA2F-28F5-6AE4-0396-1FC9A1536C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531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17ba7bb66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17ba7bb66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6D8D98E6-9488-E6AF-F8DC-DDC6771F2B03}"/>
            </a:ext>
          </a:extLst>
        </p:cNvPr>
        <p:cNvGrpSpPr/>
        <p:nvPr/>
      </p:nvGrpSpPr>
      <p:grpSpPr>
        <a:xfrm>
          <a:off x="0" y="0"/>
          <a:ext cx="0" cy="0"/>
          <a:chOff x="0" y="0"/>
          <a:chExt cx="0" cy="0"/>
        </a:xfrm>
      </p:grpSpPr>
      <p:sp>
        <p:nvSpPr>
          <p:cNvPr id="62" name="Google Shape;62;g317ba7bb668_0_72:notes">
            <a:extLst>
              <a:ext uri="{FF2B5EF4-FFF2-40B4-BE49-F238E27FC236}">
                <a16:creationId xmlns:a16="http://schemas.microsoft.com/office/drawing/2014/main" id="{BEE11623-2F88-2DE3-ABC3-B6591413E7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17ba7bb668_0_72:notes">
            <a:extLst>
              <a:ext uri="{FF2B5EF4-FFF2-40B4-BE49-F238E27FC236}">
                <a16:creationId xmlns:a16="http://schemas.microsoft.com/office/drawing/2014/main" id="{216EB333-E6B1-0E7E-7479-39B3AFEEF3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435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5CA15A29-D7A2-2346-3AA2-5131D89A6EF3}"/>
            </a:ext>
          </a:extLst>
        </p:cNvPr>
        <p:cNvGrpSpPr/>
        <p:nvPr/>
      </p:nvGrpSpPr>
      <p:grpSpPr>
        <a:xfrm>
          <a:off x="0" y="0"/>
          <a:ext cx="0" cy="0"/>
          <a:chOff x="0" y="0"/>
          <a:chExt cx="0" cy="0"/>
        </a:xfrm>
      </p:grpSpPr>
      <p:sp>
        <p:nvSpPr>
          <p:cNvPr id="62" name="Google Shape;62;g317ba7bb668_0_72:notes">
            <a:extLst>
              <a:ext uri="{FF2B5EF4-FFF2-40B4-BE49-F238E27FC236}">
                <a16:creationId xmlns:a16="http://schemas.microsoft.com/office/drawing/2014/main" id="{C3292FCA-C9C6-2C96-2C99-F2AB6BD803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17ba7bb668_0_72:notes">
            <a:extLst>
              <a:ext uri="{FF2B5EF4-FFF2-40B4-BE49-F238E27FC236}">
                <a16:creationId xmlns:a16="http://schemas.microsoft.com/office/drawing/2014/main" id="{2D988A9E-32B8-C23D-632A-C55DC48410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727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7C07A47B-F401-556A-9EE0-C59900B38BB5}"/>
            </a:ext>
          </a:extLst>
        </p:cNvPr>
        <p:cNvGrpSpPr/>
        <p:nvPr/>
      </p:nvGrpSpPr>
      <p:grpSpPr>
        <a:xfrm>
          <a:off x="0" y="0"/>
          <a:ext cx="0" cy="0"/>
          <a:chOff x="0" y="0"/>
          <a:chExt cx="0" cy="0"/>
        </a:xfrm>
      </p:grpSpPr>
      <p:sp>
        <p:nvSpPr>
          <p:cNvPr id="62" name="Google Shape;62;g317ba7bb668_0_72:notes">
            <a:extLst>
              <a:ext uri="{FF2B5EF4-FFF2-40B4-BE49-F238E27FC236}">
                <a16:creationId xmlns:a16="http://schemas.microsoft.com/office/drawing/2014/main" id="{0497493B-3355-3BFB-D36F-FB6B255223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17ba7bb668_0_72:notes">
            <a:extLst>
              <a:ext uri="{FF2B5EF4-FFF2-40B4-BE49-F238E27FC236}">
                <a16:creationId xmlns:a16="http://schemas.microsoft.com/office/drawing/2014/main" id="{9DEDD01F-F148-5066-A4F6-448824A241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433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17ba7bb668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17ba7bb668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17ba7bb668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17ba7bb668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60" b="1" i="0">
                <a:solidFill>
                  <a:schemeClr val="hlink"/>
                </a:solidFill>
                <a:latin typeface="Calibri"/>
                <a:cs typeface="Calibri"/>
              </a:defRPr>
            </a:lvl1pPr>
          </a:lstStyle>
          <a:p>
            <a:pPr marL="11430">
              <a:lnSpc>
                <a:spcPts val="1287"/>
              </a:lnSpc>
            </a:pPr>
            <a:r>
              <a:rPr lang="en-IN" spc="-5"/>
              <a:t>VIT</a:t>
            </a:r>
            <a:r>
              <a:rPr lang="en-IN" spc="-23"/>
              <a:t> </a:t>
            </a:r>
            <a:r>
              <a:rPr lang="en-IN" spc="-18"/>
              <a:t>BHOPAL</a:t>
            </a:r>
            <a:r>
              <a:rPr lang="en-IN" spc="-23"/>
              <a:t> </a:t>
            </a:r>
            <a:r>
              <a:rPr lang="en-IN" spc="-9"/>
              <a:t>UNIVERSITY</a:t>
            </a:r>
            <a:endParaRPr lang="en-IN" spc="-9"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7/16/2025</a:t>
            </a:fld>
            <a:endParaRPr lang="en-US"/>
          </a:p>
        </p:txBody>
      </p:sp>
      <p:sp>
        <p:nvSpPr>
          <p:cNvPr id="4" name="Holder 4"/>
          <p:cNvSpPr>
            <a:spLocks noGrp="1"/>
          </p:cNvSpPr>
          <p:nvPr>
            <p:ph type="sldNum" sz="quarter" idx="7"/>
          </p:nvPr>
        </p:nvSpPr>
        <p:spPr/>
        <p:txBody>
          <a:bodyPr lIns="0" tIns="0" rIns="0" bIns="0"/>
          <a:lstStyle>
            <a:lvl1pPr>
              <a:defRPr sz="1350" b="1" i="1">
                <a:solidFill>
                  <a:srgbClr val="A50021"/>
                </a:solidFill>
                <a:latin typeface="Times New Roman"/>
                <a:cs typeface="Times New Roman"/>
              </a:defRPr>
            </a:lvl1pPr>
          </a:lstStyle>
          <a:p>
            <a:pPr marL="34290">
              <a:lnSpc>
                <a:spcPts val="1562"/>
              </a:lnSpc>
            </a:pPr>
            <a:fld id="{81D60167-4931-47E6-BA6A-407CBD079E47}" type="slidenum">
              <a:rPr lang="en-IN" smtClean="0"/>
              <a:pPr marL="34290">
                <a:lnSpc>
                  <a:spcPts val="1562"/>
                </a:lnSpc>
              </a:pPr>
              <a:t>‹#›</a:t>
            </a:fld>
            <a:endParaRPr lang="en-IN" dirty="0"/>
          </a:p>
        </p:txBody>
      </p:sp>
    </p:spTree>
    <p:extLst>
      <p:ext uri="{BB962C8B-B14F-4D97-AF65-F5344CB8AC3E}">
        <p14:creationId xmlns:p14="http://schemas.microsoft.com/office/powerpoint/2010/main" val="3024500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5425" y="349649"/>
            <a:ext cx="8693150"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3185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60" b="1" i="0">
                <a:solidFill>
                  <a:schemeClr val="hlink"/>
                </a:solidFill>
                <a:latin typeface="Calibri"/>
                <a:cs typeface="Calibri"/>
              </a:defRPr>
            </a:lvl1pPr>
          </a:lstStyle>
          <a:p>
            <a:pPr marL="11430">
              <a:lnSpc>
                <a:spcPts val="1287"/>
              </a:lnSpc>
            </a:pPr>
            <a:r>
              <a:rPr lang="en-IN" spc="-5"/>
              <a:t>VIT</a:t>
            </a:r>
            <a:r>
              <a:rPr lang="en-IN" spc="-23"/>
              <a:t> </a:t>
            </a:r>
            <a:r>
              <a:rPr lang="en-IN" spc="-18"/>
              <a:t>BHOPAL</a:t>
            </a:r>
            <a:r>
              <a:rPr lang="en-IN" spc="-23"/>
              <a:t> </a:t>
            </a:r>
            <a:r>
              <a:rPr lang="en-IN" spc="-9"/>
              <a:t>UNIVERSITY</a:t>
            </a:r>
            <a:endParaRPr lang="en-IN" spc="-9"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7/16/2025</a:t>
            </a:fld>
            <a:endParaRPr lang="en-US"/>
          </a:p>
        </p:txBody>
      </p:sp>
      <p:sp>
        <p:nvSpPr>
          <p:cNvPr id="6" name="Holder 6"/>
          <p:cNvSpPr>
            <a:spLocks noGrp="1"/>
          </p:cNvSpPr>
          <p:nvPr>
            <p:ph type="sldNum" sz="quarter" idx="7"/>
          </p:nvPr>
        </p:nvSpPr>
        <p:spPr/>
        <p:txBody>
          <a:bodyPr lIns="0" tIns="0" rIns="0" bIns="0"/>
          <a:lstStyle>
            <a:lvl1pPr>
              <a:defRPr sz="1350" b="1" i="1">
                <a:solidFill>
                  <a:srgbClr val="A50021"/>
                </a:solidFill>
                <a:latin typeface="Times New Roman"/>
                <a:cs typeface="Times New Roman"/>
              </a:defRPr>
            </a:lvl1pPr>
          </a:lstStyle>
          <a:p>
            <a:pPr marL="34290">
              <a:lnSpc>
                <a:spcPts val="1562"/>
              </a:lnSpc>
            </a:pPr>
            <a:fld id="{81D60167-4931-47E6-BA6A-407CBD079E47}" type="slidenum">
              <a:rPr lang="en-IN" smtClean="0"/>
              <a:pPr marL="34290">
                <a:lnSpc>
                  <a:spcPts val="1562"/>
                </a:lnSpc>
              </a:pPr>
              <a:t>‹#›</a:t>
            </a:fld>
            <a:endParaRPr lang="en-IN" dirty="0"/>
          </a:p>
        </p:txBody>
      </p:sp>
    </p:spTree>
    <p:extLst>
      <p:ext uri="{BB962C8B-B14F-4D97-AF65-F5344CB8AC3E}">
        <p14:creationId xmlns:p14="http://schemas.microsoft.com/office/powerpoint/2010/main" val="2710852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60" b="0" i="0">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60" b="1" i="0">
                <a:solidFill>
                  <a:schemeClr val="hlink"/>
                </a:solidFill>
                <a:latin typeface="Calibri"/>
                <a:cs typeface="Calibri"/>
              </a:defRPr>
            </a:lvl1pPr>
          </a:lstStyle>
          <a:p>
            <a:pPr marL="11430">
              <a:lnSpc>
                <a:spcPts val="1287"/>
              </a:lnSpc>
            </a:pPr>
            <a:r>
              <a:rPr lang="en-IN" spc="-5"/>
              <a:t>VIT</a:t>
            </a:r>
            <a:r>
              <a:rPr lang="en-IN" spc="-23"/>
              <a:t> </a:t>
            </a:r>
            <a:r>
              <a:rPr lang="en-IN" spc="-18"/>
              <a:t>BHOPAL</a:t>
            </a:r>
            <a:r>
              <a:rPr lang="en-IN" spc="-23"/>
              <a:t> </a:t>
            </a:r>
            <a:r>
              <a:rPr lang="en-IN" spc="-9"/>
              <a:t>UNIVERSITY</a:t>
            </a:r>
            <a:endParaRPr lang="en-IN" spc="-9"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7/16/2025</a:t>
            </a:fld>
            <a:endParaRPr lang="en-US"/>
          </a:p>
        </p:txBody>
      </p:sp>
      <p:sp>
        <p:nvSpPr>
          <p:cNvPr id="6" name="Holder 6"/>
          <p:cNvSpPr>
            <a:spLocks noGrp="1"/>
          </p:cNvSpPr>
          <p:nvPr>
            <p:ph type="sldNum" sz="quarter" idx="7"/>
          </p:nvPr>
        </p:nvSpPr>
        <p:spPr/>
        <p:txBody>
          <a:bodyPr lIns="0" tIns="0" rIns="0" bIns="0"/>
          <a:lstStyle>
            <a:lvl1pPr>
              <a:defRPr sz="1350" b="1" i="1">
                <a:solidFill>
                  <a:srgbClr val="A50021"/>
                </a:solidFill>
                <a:latin typeface="Times New Roman"/>
                <a:cs typeface="Times New Roman"/>
              </a:defRPr>
            </a:lvl1pPr>
          </a:lstStyle>
          <a:p>
            <a:pPr marL="34290">
              <a:lnSpc>
                <a:spcPts val="1562"/>
              </a:lnSpc>
            </a:pPr>
            <a:fld id="{81D60167-4931-47E6-BA6A-407CBD079E47}" type="slidenum">
              <a:rPr lang="en-IN" smtClean="0"/>
              <a:pPr marL="34290">
                <a:lnSpc>
                  <a:spcPts val="1562"/>
                </a:lnSpc>
              </a:pPr>
              <a:t>‹#›</a:t>
            </a:fld>
            <a:endParaRPr lang="en-IN" dirty="0"/>
          </a:p>
        </p:txBody>
      </p:sp>
    </p:spTree>
    <p:extLst>
      <p:ext uri="{BB962C8B-B14F-4D97-AF65-F5344CB8AC3E}">
        <p14:creationId xmlns:p14="http://schemas.microsoft.com/office/powerpoint/2010/main" val="3031120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16/J.JACCAS.2019.10.034"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creativecommons.org/licenses/by/4.0/" TargetMode="External"/><Relationship Id="rId4" Type="http://schemas.openxmlformats.org/officeDocument/2006/relationships/hyperlink" Target="https://doi.org/10.1016/j.sipas.2023.10018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8" name="Google Shape;58;p13"/>
          <p:cNvSpPr txBox="1"/>
          <p:nvPr/>
        </p:nvSpPr>
        <p:spPr>
          <a:xfrm>
            <a:off x="6703425" y="2051775"/>
            <a:ext cx="2473500" cy="94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latin typeface="Proxima Nova"/>
              <a:ea typeface="Proxima Nova"/>
              <a:cs typeface="Proxima Nova"/>
              <a:sym typeface="Proxima Nova"/>
            </a:endParaRPr>
          </a:p>
        </p:txBody>
      </p:sp>
      <p:sp>
        <p:nvSpPr>
          <p:cNvPr id="9" name="Rectangle 8">
            <a:extLst>
              <a:ext uri="{FF2B5EF4-FFF2-40B4-BE49-F238E27FC236}">
                <a16:creationId xmlns:a16="http://schemas.microsoft.com/office/drawing/2014/main" id="{0B2B3D83-4CAE-23BF-7EA4-8D34F96D1AB1}"/>
              </a:ext>
            </a:extLst>
          </p:cNvPr>
          <p:cNvSpPr/>
          <p:nvPr/>
        </p:nvSpPr>
        <p:spPr>
          <a:xfrm>
            <a:off x="454511" y="1544397"/>
            <a:ext cx="7956024" cy="1200329"/>
          </a:xfrm>
          <a:prstGeom prst="rect">
            <a:avLst/>
          </a:prstGeom>
          <a:noFill/>
        </p:spPr>
        <p:txBody>
          <a:bodyPr wrap="none" lIns="91440" tIns="45720" rIns="91440" bIns="45720">
            <a:spAutoFit/>
          </a:bodyPr>
          <a:lstStyle/>
          <a:p>
            <a:pPr algn="ctr"/>
            <a:r>
              <a:rPr lang="en-US" sz="3600" b="1" dirty="0">
                <a:ln w="0"/>
                <a:solidFill>
                  <a:schemeClr val="accent1">
                    <a:lumMod val="75000"/>
                  </a:schemeClr>
                </a:solidFill>
                <a:effectLst>
                  <a:outerShdw blurRad="38100" dist="25400" dir="5400000" algn="ctr" rotWithShape="0">
                    <a:srgbClr val="6E747A">
                      <a:alpha val="43000"/>
                    </a:srgbClr>
                  </a:outerShdw>
                </a:effectLst>
              </a:rPr>
              <a:t>TRANSCATHETER MITRAL VALVE </a:t>
            </a:r>
          </a:p>
          <a:p>
            <a:pPr algn="ctr"/>
            <a:r>
              <a:rPr lang="en-US" sz="3600" b="1" dirty="0">
                <a:ln w="0"/>
                <a:solidFill>
                  <a:schemeClr val="accent1">
                    <a:lumMod val="75000"/>
                  </a:schemeClr>
                </a:solidFill>
                <a:effectLst>
                  <a:outerShdw blurRad="38100" dist="25400" dir="5400000" algn="ctr" rotWithShape="0">
                    <a:srgbClr val="6E747A">
                      <a:alpha val="43000"/>
                    </a:srgbClr>
                  </a:outerShdw>
                </a:effectLst>
              </a:rPr>
              <a:t>REPLACEMENT DEVICE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C8679EF2-2BCF-5AC0-6B35-1465934F6E6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3EB1320-E894-9286-62CA-E145F2ED98DB}"/>
              </a:ext>
            </a:extLst>
          </p:cNvPr>
          <p:cNvSpPr>
            <a:spLocks noGrp="1"/>
          </p:cNvSpPr>
          <p:nvPr>
            <p:ph type="body" idx="1"/>
          </p:nvPr>
        </p:nvSpPr>
        <p:spPr>
          <a:xfrm>
            <a:off x="96644" y="126380"/>
            <a:ext cx="8935844" cy="4936274"/>
          </a:xfrm>
        </p:spPr>
        <p:txBody>
          <a:bodyPr/>
          <a:lstStyle/>
          <a:p>
            <a:pPr marL="0" indent="0">
              <a:buNone/>
            </a:pPr>
            <a:r>
              <a:rPr lang="en-US" sz="1600" b="1" dirty="0">
                <a:solidFill>
                  <a:schemeClr val="accent1">
                    <a:lumMod val="75000"/>
                  </a:schemeClr>
                </a:solidFill>
                <a:latin typeface="Times New Roman" panose="02020603050405020304" pitchFamily="18" charset="0"/>
                <a:cs typeface="Times New Roman" panose="02020603050405020304" pitchFamily="18" charset="0"/>
              </a:rPr>
              <a:t>                                                    </a:t>
            </a:r>
            <a:endParaRPr lang="en-IN" dirty="0"/>
          </a:p>
        </p:txBody>
      </p:sp>
      <p:sp>
        <p:nvSpPr>
          <p:cNvPr id="2" name="TextBox 1">
            <a:extLst>
              <a:ext uri="{FF2B5EF4-FFF2-40B4-BE49-F238E27FC236}">
                <a16:creationId xmlns:a16="http://schemas.microsoft.com/office/drawing/2014/main" id="{1CBE8C08-2745-78B5-A2C8-8D559906AA09}"/>
              </a:ext>
            </a:extLst>
          </p:cNvPr>
          <p:cNvSpPr txBox="1"/>
          <p:nvPr/>
        </p:nvSpPr>
        <p:spPr>
          <a:xfrm>
            <a:off x="185854" y="1055504"/>
            <a:ext cx="8591121" cy="1815882"/>
          </a:xfrm>
          <a:prstGeom prst="rect">
            <a:avLst/>
          </a:prstGeom>
          <a:noFill/>
        </p:spPr>
        <p:txBody>
          <a:bodyPr wrap="square">
            <a:spAutoFit/>
          </a:bodyPr>
          <a:lstStyle/>
          <a:p>
            <a:endParaRPr lang="en-US" sz="1400" b="1" dirty="0">
              <a:solidFill>
                <a:srgbClr val="0070C0"/>
              </a:solidFill>
              <a:latin typeface="Arial"/>
              <a:cs typeface="Arial"/>
            </a:endParaRPr>
          </a:p>
          <a:p>
            <a:r>
              <a:rPr lang="en-IN" dirty="0"/>
              <a:t>● Dislodgement due to insufficient anchorage</a:t>
            </a:r>
          </a:p>
          <a:p>
            <a:r>
              <a:rPr lang="en-IN" dirty="0"/>
              <a:t>  </a:t>
            </a:r>
          </a:p>
          <a:p>
            <a:r>
              <a:rPr lang="en-IN" dirty="0"/>
              <a:t> </a:t>
            </a:r>
            <a:r>
              <a:rPr lang="en-US" dirty="0"/>
              <a:t>● Paravalvular Leak (PVL)</a:t>
            </a:r>
          </a:p>
          <a:p>
            <a:r>
              <a:rPr lang="en-US" dirty="0"/>
              <a:t> </a:t>
            </a:r>
          </a:p>
          <a:p>
            <a:r>
              <a:rPr lang="en-US" dirty="0"/>
              <a:t>● Device size and delivery system</a:t>
            </a:r>
            <a:endParaRPr lang="en-IN" dirty="0"/>
          </a:p>
          <a:p>
            <a:r>
              <a:rPr lang="en-IN" dirty="0"/>
              <a:t> </a:t>
            </a:r>
          </a:p>
          <a:p>
            <a:r>
              <a:rPr lang="en-IN" dirty="0"/>
              <a:t>● LVOTO</a:t>
            </a:r>
          </a:p>
        </p:txBody>
      </p:sp>
      <p:pic>
        <p:nvPicPr>
          <p:cNvPr id="4" name="Picture 3">
            <a:extLst>
              <a:ext uri="{FF2B5EF4-FFF2-40B4-BE49-F238E27FC236}">
                <a16:creationId xmlns:a16="http://schemas.microsoft.com/office/drawing/2014/main" id="{C6046C31-25D4-E789-BD51-64005C5EE498}"/>
              </a:ext>
            </a:extLst>
          </p:cNvPr>
          <p:cNvPicPr>
            <a:picLocks noChangeAspect="1"/>
          </p:cNvPicPr>
          <p:nvPr/>
        </p:nvPicPr>
        <p:blipFill>
          <a:blip r:embed="rId3"/>
          <a:stretch>
            <a:fillRect/>
          </a:stretch>
        </p:blipFill>
        <p:spPr>
          <a:xfrm>
            <a:off x="3917188" y="2237634"/>
            <a:ext cx="5115300" cy="2638599"/>
          </a:xfrm>
          <a:prstGeom prst="rect">
            <a:avLst/>
          </a:prstGeom>
        </p:spPr>
      </p:pic>
      <p:sp>
        <p:nvSpPr>
          <p:cNvPr id="5" name="object 7">
            <a:extLst>
              <a:ext uri="{FF2B5EF4-FFF2-40B4-BE49-F238E27FC236}">
                <a16:creationId xmlns:a16="http://schemas.microsoft.com/office/drawing/2014/main" id="{DC3A8090-5381-C68E-94BD-84C44D9D4F12}"/>
              </a:ext>
            </a:extLst>
          </p:cNvPr>
          <p:cNvSpPr txBox="1"/>
          <p:nvPr/>
        </p:nvSpPr>
        <p:spPr>
          <a:xfrm>
            <a:off x="267629" y="388498"/>
            <a:ext cx="8647771" cy="397545"/>
          </a:xfrm>
          <a:prstGeom prst="rect">
            <a:avLst/>
          </a:prstGeom>
        </p:spPr>
        <p:txBody>
          <a:bodyPr vert="horz" wrap="square" lIns="0" tIns="12700" rIns="0" bIns="0" rtlCol="0">
            <a:spAutoFit/>
          </a:bodyPr>
          <a:lstStyle/>
          <a:p>
            <a:pPr marL="12700">
              <a:lnSpc>
                <a:spcPct val="100000"/>
              </a:lnSpc>
              <a:spcBef>
                <a:spcPts val="100"/>
              </a:spcBef>
            </a:pPr>
            <a:r>
              <a:rPr lang="en-IN" sz="2500" b="1" dirty="0">
                <a:solidFill>
                  <a:srgbClr val="0070C0"/>
                </a:solidFill>
                <a:latin typeface="Times New Roman" panose="02020603050405020304" pitchFamily="18" charset="0"/>
                <a:cs typeface="Times New Roman" panose="02020603050405020304" pitchFamily="18" charset="0"/>
              </a:rPr>
              <a:t>Common </a:t>
            </a:r>
            <a:r>
              <a:rPr lang="en-IN" sz="2500" b="1" dirty="0">
                <a:solidFill>
                  <a:schemeClr val="accent1"/>
                </a:solidFill>
                <a:latin typeface="Times New Roman" panose="02020603050405020304" pitchFamily="18" charset="0"/>
                <a:cs typeface="Times New Roman" panose="02020603050405020304" pitchFamily="18" charset="0"/>
              </a:rPr>
              <a:t>Issues</a:t>
            </a:r>
            <a:r>
              <a:rPr lang="en-IN" sz="2500" b="1" dirty="0">
                <a:solidFill>
                  <a:srgbClr val="0070C0"/>
                </a:solidFill>
                <a:latin typeface="Times New Roman" panose="02020603050405020304" pitchFamily="18" charset="0"/>
                <a:cs typeface="Times New Roman" panose="02020603050405020304" pitchFamily="18" charset="0"/>
              </a:rPr>
              <a:t> In Existing Products</a:t>
            </a:r>
            <a:endParaRPr sz="25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661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660082" y="349649"/>
            <a:ext cx="7066598" cy="357790"/>
          </a:xfrm>
          <a:prstGeom prst="rect">
            <a:avLst/>
          </a:prstGeom>
        </p:spPr>
        <p:txBody>
          <a:bodyPr vert="horz" wrap="square" lIns="0" tIns="11430" rIns="0" bIns="0" rtlCol="0">
            <a:spAutoFit/>
          </a:bodyPr>
          <a:lstStyle/>
          <a:p>
            <a:pPr marL="11430">
              <a:spcBef>
                <a:spcPts val="90"/>
              </a:spcBef>
            </a:pPr>
            <a:r>
              <a:rPr lang="en-IN" sz="2250" b="1" spc="-5" dirty="0">
                <a:solidFill>
                  <a:srgbClr val="0000FF"/>
                </a:solidFill>
              </a:rPr>
              <a:t>The Existing Products</a:t>
            </a:r>
            <a:endParaRPr sz="2250" dirty="0"/>
          </a:p>
        </p:txBody>
      </p:sp>
      <p:pic>
        <p:nvPicPr>
          <p:cNvPr id="13" name="Picture 12">
            <a:extLst>
              <a:ext uri="{FF2B5EF4-FFF2-40B4-BE49-F238E27FC236}">
                <a16:creationId xmlns:a16="http://schemas.microsoft.com/office/drawing/2014/main" id="{61C890E6-4544-3F5A-4845-96038967AB33}"/>
              </a:ext>
            </a:extLst>
          </p:cNvPr>
          <p:cNvPicPr>
            <a:picLocks noChangeAspect="1"/>
          </p:cNvPicPr>
          <p:nvPr/>
        </p:nvPicPr>
        <p:blipFill>
          <a:blip r:embed="rId2"/>
          <a:stretch>
            <a:fillRect/>
          </a:stretch>
        </p:blipFill>
        <p:spPr>
          <a:xfrm>
            <a:off x="724329" y="1185519"/>
            <a:ext cx="7619572" cy="35122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1CAF833-8274-75D7-A023-C47F5BB69F7F}"/>
              </a:ext>
            </a:extLst>
          </p:cNvPr>
          <p:cNvPicPr>
            <a:picLocks noChangeAspect="1"/>
          </p:cNvPicPr>
          <p:nvPr/>
        </p:nvPicPr>
        <p:blipFill>
          <a:blip r:embed="rId2"/>
          <a:stretch>
            <a:fillRect/>
          </a:stretch>
        </p:blipFill>
        <p:spPr>
          <a:xfrm>
            <a:off x="-22587" y="617035"/>
            <a:ext cx="8924992" cy="40121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F1E075EA-CDC2-5C57-9883-79F515FEDC99}"/>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E043F8-FDEF-4446-7F24-B9E4A5C3D1A3}"/>
              </a:ext>
            </a:extLst>
          </p:cNvPr>
          <p:cNvSpPr>
            <a:spLocks noGrp="1"/>
          </p:cNvSpPr>
          <p:nvPr>
            <p:ph type="body" idx="1"/>
          </p:nvPr>
        </p:nvSpPr>
        <p:spPr>
          <a:xfrm>
            <a:off x="96644" y="126380"/>
            <a:ext cx="8935844" cy="4936274"/>
          </a:xfrm>
        </p:spPr>
        <p:txBody>
          <a:bodyPr/>
          <a:lstStyle/>
          <a:p>
            <a:pPr marL="0" indent="0">
              <a:buNone/>
            </a:pPr>
            <a:r>
              <a:rPr lang="en-US" sz="1600" b="1" dirty="0">
                <a:solidFill>
                  <a:schemeClr val="accent1">
                    <a:lumMod val="75000"/>
                  </a:schemeClr>
                </a:solidFill>
                <a:latin typeface="Times New Roman" panose="02020603050405020304" pitchFamily="18" charset="0"/>
                <a:cs typeface="Times New Roman" panose="02020603050405020304" pitchFamily="18" charset="0"/>
              </a:rPr>
              <a:t>                                                    </a:t>
            </a:r>
            <a:endParaRPr lang="en-IN" dirty="0"/>
          </a:p>
        </p:txBody>
      </p:sp>
      <p:pic>
        <p:nvPicPr>
          <p:cNvPr id="2" name="Picture 1">
            <a:extLst>
              <a:ext uri="{FF2B5EF4-FFF2-40B4-BE49-F238E27FC236}">
                <a16:creationId xmlns:a16="http://schemas.microsoft.com/office/drawing/2014/main" id="{D604D4F3-5333-8AB6-3DF6-E871BC850EF4}"/>
              </a:ext>
            </a:extLst>
          </p:cNvPr>
          <p:cNvPicPr>
            <a:picLocks noChangeAspect="1"/>
          </p:cNvPicPr>
          <p:nvPr/>
        </p:nvPicPr>
        <p:blipFill>
          <a:blip r:embed="rId3"/>
          <a:stretch>
            <a:fillRect/>
          </a:stretch>
        </p:blipFill>
        <p:spPr>
          <a:xfrm>
            <a:off x="245049" y="2437935"/>
            <a:ext cx="4178269" cy="2372878"/>
          </a:xfrm>
          <a:prstGeom prst="rect">
            <a:avLst/>
          </a:prstGeom>
        </p:spPr>
      </p:pic>
      <p:pic>
        <p:nvPicPr>
          <p:cNvPr id="4" name="Picture 3">
            <a:extLst>
              <a:ext uri="{FF2B5EF4-FFF2-40B4-BE49-F238E27FC236}">
                <a16:creationId xmlns:a16="http://schemas.microsoft.com/office/drawing/2014/main" id="{85CE3D56-4E7C-0B53-C7BC-D17217AFF123}"/>
              </a:ext>
            </a:extLst>
          </p:cNvPr>
          <p:cNvPicPr>
            <a:picLocks noChangeAspect="1"/>
          </p:cNvPicPr>
          <p:nvPr/>
        </p:nvPicPr>
        <p:blipFill>
          <a:blip r:embed="rId4"/>
          <a:stretch>
            <a:fillRect/>
          </a:stretch>
        </p:blipFill>
        <p:spPr>
          <a:xfrm>
            <a:off x="5040350" y="1404059"/>
            <a:ext cx="3858601" cy="3613674"/>
          </a:xfrm>
          <a:prstGeom prst="rect">
            <a:avLst/>
          </a:prstGeom>
        </p:spPr>
      </p:pic>
      <p:sp>
        <p:nvSpPr>
          <p:cNvPr id="5" name="TextBox 4">
            <a:extLst>
              <a:ext uri="{FF2B5EF4-FFF2-40B4-BE49-F238E27FC236}">
                <a16:creationId xmlns:a16="http://schemas.microsoft.com/office/drawing/2014/main" id="{082942D8-A30B-5BE4-A42A-B36C86125666}"/>
              </a:ext>
            </a:extLst>
          </p:cNvPr>
          <p:cNvSpPr txBox="1"/>
          <p:nvPr/>
        </p:nvSpPr>
        <p:spPr>
          <a:xfrm>
            <a:off x="2016432" y="198872"/>
            <a:ext cx="5096267" cy="738664"/>
          </a:xfrm>
          <a:prstGeom prst="rect">
            <a:avLst/>
          </a:prstGeom>
          <a:noFill/>
        </p:spPr>
        <p:txBody>
          <a:bodyPr wrap="none" rtlCol="0">
            <a:spAutoFit/>
          </a:bodyPr>
          <a:lstStyle/>
          <a:p>
            <a:r>
              <a:rPr lang="en-US" sz="2800" b="1" dirty="0">
                <a:solidFill>
                  <a:srgbClr val="0070C0"/>
                </a:solidFill>
                <a:latin typeface="Arial"/>
                <a:cs typeface="Arial"/>
              </a:rPr>
              <a:t>Original Design of Alta Valve</a:t>
            </a:r>
          </a:p>
          <a:p>
            <a:endParaRPr lang="en-IN" dirty="0"/>
          </a:p>
        </p:txBody>
      </p:sp>
    </p:spTree>
    <p:extLst>
      <p:ext uri="{BB962C8B-B14F-4D97-AF65-F5344CB8AC3E}">
        <p14:creationId xmlns:p14="http://schemas.microsoft.com/office/powerpoint/2010/main" val="2577800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82930" y="228600"/>
            <a:ext cx="7909560" cy="4480560"/>
            <a:chOff x="139700" y="254000"/>
            <a:chExt cx="8788400" cy="4978400"/>
          </a:xfrm>
        </p:grpSpPr>
        <p:sp>
          <p:nvSpPr>
            <p:cNvPr id="4" name="object 4"/>
            <p:cNvSpPr/>
            <p:nvPr/>
          </p:nvSpPr>
          <p:spPr>
            <a:xfrm>
              <a:off x="152400" y="266700"/>
              <a:ext cx="8763000" cy="4953000"/>
            </a:xfrm>
            <a:custGeom>
              <a:avLst/>
              <a:gdLst/>
              <a:ahLst/>
              <a:cxnLst/>
              <a:rect l="l" t="t" r="r" b="b"/>
              <a:pathLst>
                <a:path w="8763000" h="4953000">
                  <a:moveTo>
                    <a:pt x="0" y="0"/>
                  </a:moveTo>
                  <a:lnTo>
                    <a:pt x="8762999" y="0"/>
                  </a:lnTo>
                  <a:lnTo>
                    <a:pt x="8762999" y="914399"/>
                  </a:lnTo>
                  <a:lnTo>
                    <a:pt x="0" y="914399"/>
                  </a:lnTo>
                  <a:lnTo>
                    <a:pt x="0" y="0"/>
                  </a:lnTo>
                  <a:close/>
                </a:path>
                <a:path w="8763000" h="4953000">
                  <a:moveTo>
                    <a:pt x="0" y="914399"/>
                  </a:moveTo>
                  <a:lnTo>
                    <a:pt x="8762999" y="914399"/>
                  </a:lnTo>
                  <a:lnTo>
                    <a:pt x="8762999" y="4952999"/>
                  </a:lnTo>
                  <a:lnTo>
                    <a:pt x="0" y="4952999"/>
                  </a:lnTo>
                  <a:lnTo>
                    <a:pt x="0" y="914399"/>
                  </a:lnTo>
                  <a:close/>
                </a:path>
              </a:pathLst>
            </a:custGeom>
            <a:ln w="25399">
              <a:solidFill>
                <a:srgbClr val="A50021"/>
              </a:solidFill>
            </a:ln>
          </p:spPr>
          <p:txBody>
            <a:bodyPr wrap="square" lIns="0" tIns="0" rIns="0" bIns="0" rtlCol="0"/>
            <a:lstStyle/>
            <a:p>
              <a:endParaRPr sz="1260"/>
            </a:p>
          </p:txBody>
        </p:sp>
        <p:sp>
          <p:nvSpPr>
            <p:cNvPr id="5" name="object 5"/>
            <p:cNvSpPr/>
            <p:nvPr/>
          </p:nvSpPr>
          <p:spPr>
            <a:xfrm>
              <a:off x="3886200" y="990600"/>
              <a:ext cx="1524000" cy="342900"/>
            </a:xfrm>
            <a:custGeom>
              <a:avLst/>
              <a:gdLst/>
              <a:ahLst/>
              <a:cxnLst/>
              <a:rect l="l" t="t" r="r" b="b"/>
              <a:pathLst>
                <a:path w="1524000" h="342900">
                  <a:moveTo>
                    <a:pt x="1466848" y="342899"/>
                  </a:moveTo>
                  <a:lnTo>
                    <a:pt x="57151" y="342899"/>
                  </a:lnTo>
                  <a:lnTo>
                    <a:pt x="34905" y="338408"/>
                  </a:lnTo>
                  <a:lnTo>
                    <a:pt x="16739" y="326160"/>
                  </a:lnTo>
                  <a:lnTo>
                    <a:pt x="4491" y="307994"/>
                  </a:lnTo>
                  <a:lnTo>
                    <a:pt x="0" y="285748"/>
                  </a:lnTo>
                  <a:lnTo>
                    <a:pt x="0" y="57151"/>
                  </a:lnTo>
                  <a:lnTo>
                    <a:pt x="4491" y="34905"/>
                  </a:lnTo>
                  <a:lnTo>
                    <a:pt x="16739" y="16739"/>
                  </a:lnTo>
                  <a:lnTo>
                    <a:pt x="34905" y="4491"/>
                  </a:lnTo>
                  <a:lnTo>
                    <a:pt x="57151" y="0"/>
                  </a:lnTo>
                  <a:lnTo>
                    <a:pt x="1466848" y="0"/>
                  </a:lnTo>
                  <a:lnTo>
                    <a:pt x="1507260" y="16739"/>
                  </a:lnTo>
                  <a:lnTo>
                    <a:pt x="1523999" y="57151"/>
                  </a:lnTo>
                  <a:lnTo>
                    <a:pt x="1523999" y="285748"/>
                  </a:lnTo>
                  <a:lnTo>
                    <a:pt x="1519508" y="307994"/>
                  </a:lnTo>
                  <a:lnTo>
                    <a:pt x="1507260" y="326160"/>
                  </a:lnTo>
                  <a:lnTo>
                    <a:pt x="1489094" y="338408"/>
                  </a:lnTo>
                  <a:lnTo>
                    <a:pt x="1466848" y="342899"/>
                  </a:lnTo>
                  <a:close/>
                </a:path>
              </a:pathLst>
            </a:custGeom>
            <a:solidFill>
              <a:srgbClr val="A50021"/>
            </a:solidFill>
          </p:spPr>
          <p:txBody>
            <a:bodyPr wrap="square" lIns="0" tIns="0" rIns="0" bIns="0" rtlCol="0"/>
            <a:lstStyle/>
            <a:p>
              <a:endParaRPr sz="1260"/>
            </a:p>
          </p:txBody>
        </p:sp>
      </p:grpSp>
      <p:sp>
        <p:nvSpPr>
          <p:cNvPr id="6" name="object 6"/>
          <p:cNvSpPr txBox="1"/>
          <p:nvPr/>
        </p:nvSpPr>
        <p:spPr>
          <a:xfrm>
            <a:off x="4120550" y="917372"/>
            <a:ext cx="1039559" cy="233141"/>
          </a:xfrm>
          <a:prstGeom prst="rect">
            <a:avLst/>
          </a:prstGeom>
        </p:spPr>
        <p:txBody>
          <a:bodyPr vert="horz" wrap="square" lIns="0" tIns="11430" rIns="0" bIns="0" rtlCol="0">
            <a:spAutoFit/>
          </a:bodyPr>
          <a:lstStyle/>
          <a:p>
            <a:pPr marL="11430">
              <a:spcBef>
                <a:spcPts val="90"/>
              </a:spcBef>
            </a:pPr>
            <a:r>
              <a:rPr sz="1440" b="1" spc="-9" dirty="0">
                <a:solidFill>
                  <a:srgbClr val="FFFFFF"/>
                </a:solidFill>
                <a:latin typeface="Times New Roman"/>
                <a:cs typeface="Times New Roman"/>
              </a:rPr>
              <a:t>Project</a:t>
            </a:r>
            <a:r>
              <a:rPr sz="1440" b="1" spc="-50" dirty="0">
                <a:solidFill>
                  <a:srgbClr val="FFFFFF"/>
                </a:solidFill>
                <a:latin typeface="Times New Roman"/>
                <a:cs typeface="Times New Roman"/>
              </a:rPr>
              <a:t> </a:t>
            </a:r>
            <a:r>
              <a:rPr sz="1440" b="1" spc="-5" dirty="0">
                <a:solidFill>
                  <a:srgbClr val="FFFFFF"/>
                </a:solidFill>
                <a:latin typeface="Times New Roman"/>
                <a:cs typeface="Times New Roman"/>
              </a:rPr>
              <a:t>Expo</a:t>
            </a:r>
            <a:endParaRPr sz="1440">
              <a:latin typeface="Times New Roman"/>
              <a:cs typeface="Times New Roman"/>
            </a:endParaRPr>
          </a:p>
        </p:txBody>
      </p:sp>
      <p:pic>
        <p:nvPicPr>
          <p:cNvPr id="11" name="Picture 10">
            <a:extLst>
              <a:ext uri="{FF2B5EF4-FFF2-40B4-BE49-F238E27FC236}">
                <a16:creationId xmlns:a16="http://schemas.microsoft.com/office/drawing/2014/main" id="{620C2A5A-ECAC-B046-730C-5F465ADA4F7E}"/>
              </a:ext>
            </a:extLst>
          </p:cNvPr>
          <p:cNvPicPr>
            <a:picLocks noChangeAspect="1"/>
          </p:cNvPicPr>
          <p:nvPr/>
        </p:nvPicPr>
        <p:blipFill>
          <a:blip r:embed="rId2"/>
          <a:stretch>
            <a:fillRect/>
          </a:stretch>
        </p:blipFill>
        <p:spPr>
          <a:xfrm>
            <a:off x="594361" y="240030"/>
            <a:ext cx="7886700" cy="4457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82930" y="228600"/>
            <a:ext cx="7909560" cy="4480560"/>
            <a:chOff x="139700" y="254000"/>
            <a:chExt cx="8788400" cy="4978400"/>
          </a:xfrm>
        </p:grpSpPr>
        <p:sp>
          <p:nvSpPr>
            <p:cNvPr id="4" name="object 4"/>
            <p:cNvSpPr/>
            <p:nvPr/>
          </p:nvSpPr>
          <p:spPr>
            <a:xfrm>
              <a:off x="152400" y="266700"/>
              <a:ext cx="8763000" cy="4953000"/>
            </a:xfrm>
            <a:custGeom>
              <a:avLst/>
              <a:gdLst/>
              <a:ahLst/>
              <a:cxnLst/>
              <a:rect l="l" t="t" r="r" b="b"/>
              <a:pathLst>
                <a:path w="8763000" h="4953000">
                  <a:moveTo>
                    <a:pt x="0" y="0"/>
                  </a:moveTo>
                  <a:lnTo>
                    <a:pt x="8762999" y="0"/>
                  </a:lnTo>
                  <a:lnTo>
                    <a:pt x="8762999" y="914399"/>
                  </a:lnTo>
                  <a:lnTo>
                    <a:pt x="0" y="914399"/>
                  </a:lnTo>
                  <a:lnTo>
                    <a:pt x="0" y="0"/>
                  </a:lnTo>
                  <a:close/>
                </a:path>
                <a:path w="8763000" h="4953000">
                  <a:moveTo>
                    <a:pt x="0" y="914399"/>
                  </a:moveTo>
                  <a:lnTo>
                    <a:pt x="8762999" y="914399"/>
                  </a:lnTo>
                  <a:lnTo>
                    <a:pt x="8762999" y="4952999"/>
                  </a:lnTo>
                  <a:lnTo>
                    <a:pt x="0" y="4952999"/>
                  </a:lnTo>
                  <a:lnTo>
                    <a:pt x="0" y="914399"/>
                  </a:lnTo>
                  <a:close/>
                </a:path>
              </a:pathLst>
            </a:custGeom>
            <a:ln w="25399">
              <a:solidFill>
                <a:srgbClr val="A50021"/>
              </a:solidFill>
            </a:ln>
          </p:spPr>
          <p:txBody>
            <a:bodyPr wrap="square" lIns="0" tIns="0" rIns="0" bIns="0" rtlCol="0"/>
            <a:lstStyle/>
            <a:p>
              <a:endParaRPr sz="1260"/>
            </a:p>
          </p:txBody>
        </p:sp>
        <p:sp>
          <p:nvSpPr>
            <p:cNvPr id="5" name="object 5"/>
            <p:cNvSpPr/>
            <p:nvPr/>
          </p:nvSpPr>
          <p:spPr>
            <a:xfrm>
              <a:off x="3886200" y="990600"/>
              <a:ext cx="1524000" cy="342900"/>
            </a:xfrm>
            <a:custGeom>
              <a:avLst/>
              <a:gdLst/>
              <a:ahLst/>
              <a:cxnLst/>
              <a:rect l="l" t="t" r="r" b="b"/>
              <a:pathLst>
                <a:path w="1524000" h="342900">
                  <a:moveTo>
                    <a:pt x="1466848" y="342899"/>
                  </a:moveTo>
                  <a:lnTo>
                    <a:pt x="57151" y="342899"/>
                  </a:lnTo>
                  <a:lnTo>
                    <a:pt x="34905" y="338408"/>
                  </a:lnTo>
                  <a:lnTo>
                    <a:pt x="16739" y="326160"/>
                  </a:lnTo>
                  <a:lnTo>
                    <a:pt x="4491" y="307994"/>
                  </a:lnTo>
                  <a:lnTo>
                    <a:pt x="0" y="285748"/>
                  </a:lnTo>
                  <a:lnTo>
                    <a:pt x="0" y="57151"/>
                  </a:lnTo>
                  <a:lnTo>
                    <a:pt x="4491" y="34905"/>
                  </a:lnTo>
                  <a:lnTo>
                    <a:pt x="16739" y="16739"/>
                  </a:lnTo>
                  <a:lnTo>
                    <a:pt x="34905" y="4491"/>
                  </a:lnTo>
                  <a:lnTo>
                    <a:pt x="57151" y="0"/>
                  </a:lnTo>
                  <a:lnTo>
                    <a:pt x="1466848" y="0"/>
                  </a:lnTo>
                  <a:lnTo>
                    <a:pt x="1507260" y="16739"/>
                  </a:lnTo>
                  <a:lnTo>
                    <a:pt x="1523999" y="57151"/>
                  </a:lnTo>
                  <a:lnTo>
                    <a:pt x="1523999" y="285748"/>
                  </a:lnTo>
                  <a:lnTo>
                    <a:pt x="1519508" y="307994"/>
                  </a:lnTo>
                  <a:lnTo>
                    <a:pt x="1507260" y="326160"/>
                  </a:lnTo>
                  <a:lnTo>
                    <a:pt x="1489094" y="338408"/>
                  </a:lnTo>
                  <a:lnTo>
                    <a:pt x="1466848" y="342899"/>
                  </a:lnTo>
                  <a:close/>
                </a:path>
              </a:pathLst>
            </a:custGeom>
            <a:solidFill>
              <a:srgbClr val="A50021"/>
            </a:solidFill>
          </p:spPr>
          <p:txBody>
            <a:bodyPr wrap="square" lIns="0" tIns="0" rIns="0" bIns="0" rtlCol="0"/>
            <a:lstStyle/>
            <a:p>
              <a:endParaRPr sz="1260"/>
            </a:p>
          </p:txBody>
        </p:sp>
      </p:grpSp>
      <p:sp>
        <p:nvSpPr>
          <p:cNvPr id="6" name="object 6"/>
          <p:cNvSpPr txBox="1"/>
          <p:nvPr/>
        </p:nvSpPr>
        <p:spPr>
          <a:xfrm>
            <a:off x="4120550" y="917372"/>
            <a:ext cx="1039559" cy="233141"/>
          </a:xfrm>
          <a:prstGeom prst="rect">
            <a:avLst/>
          </a:prstGeom>
        </p:spPr>
        <p:txBody>
          <a:bodyPr vert="horz" wrap="square" lIns="0" tIns="11430" rIns="0" bIns="0" rtlCol="0">
            <a:spAutoFit/>
          </a:bodyPr>
          <a:lstStyle/>
          <a:p>
            <a:pPr marL="11430">
              <a:spcBef>
                <a:spcPts val="90"/>
              </a:spcBef>
            </a:pPr>
            <a:r>
              <a:rPr sz="1440" b="1" spc="-9" dirty="0">
                <a:solidFill>
                  <a:srgbClr val="FFFFFF"/>
                </a:solidFill>
                <a:latin typeface="Times New Roman"/>
                <a:cs typeface="Times New Roman"/>
              </a:rPr>
              <a:t>Project</a:t>
            </a:r>
            <a:r>
              <a:rPr sz="1440" b="1" spc="-50" dirty="0">
                <a:solidFill>
                  <a:srgbClr val="FFFFFF"/>
                </a:solidFill>
                <a:latin typeface="Times New Roman"/>
                <a:cs typeface="Times New Roman"/>
              </a:rPr>
              <a:t> </a:t>
            </a:r>
            <a:r>
              <a:rPr sz="1440" b="1" spc="-5" dirty="0">
                <a:solidFill>
                  <a:srgbClr val="FFFFFF"/>
                </a:solidFill>
                <a:latin typeface="Times New Roman"/>
                <a:cs typeface="Times New Roman"/>
              </a:rPr>
              <a:t>Expo</a:t>
            </a:r>
            <a:endParaRPr sz="1440">
              <a:latin typeface="Times New Roman"/>
              <a:cs typeface="Times New Roman"/>
            </a:endParaRPr>
          </a:p>
        </p:txBody>
      </p:sp>
      <p:pic>
        <p:nvPicPr>
          <p:cNvPr id="11" name="Picture 10">
            <a:extLst>
              <a:ext uri="{FF2B5EF4-FFF2-40B4-BE49-F238E27FC236}">
                <a16:creationId xmlns:a16="http://schemas.microsoft.com/office/drawing/2014/main" id="{FF72873E-2648-92C6-8939-08528350BAF0}"/>
              </a:ext>
            </a:extLst>
          </p:cNvPr>
          <p:cNvPicPr>
            <a:picLocks noChangeAspect="1"/>
          </p:cNvPicPr>
          <p:nvPr/>
        </p:nvPicPr>
        <p:blipFill>
          <a:blip r:embed="rId2"/>
          <a:stretch>
            <a:fillRect/>
          </a:stretch>
        </p:blipFill>
        <p:spPr>
          <a:xfrm>
            <a:off x="594360" y="240031"/>
            <a:ext cx="7886700" cy="4457699"/>
          </a:xfrm>
          <a:prstGeom prst="rect">
            <a:avLst/>
          </a:prstGeom>
        </p:spPr>
      </p:pic>
    </p:spTree>
    <p:extLst>
      <p:ext uri="{BB962C8B-B14F-4D97-AF65-F5344CB8AC3E}">
        <p14:creationId xmlns:p14="http://schemas.microsoft.com/office/powerpoint/2010/main" val="336692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82930" y="228600"/>
            <a:ext cx="7909560" cy="4480560"/>
            <a:chOff x="139700" y="254000"/>
            <a:chExt cx="8788400" cy="4978400"/>
          </a:xfrm>
        </p:grpSpPr>
        <p:sp>
          <p:nvSpPr>
            <p:cNvPr id="4" name="object 4"/>
            <p:cNvSpPr/>
            <p:nvPr/>
          </p:nvSpPr>
          <p:spPr>
            <a:xfrm>
              <a:off x="152400" y="266700"/>
              <a:ext cx="8763000" cy="4953000"/>
            </a:xfrm>
            <a:custGeom>
              <a:avLst/>
              <a:gdLst/>
              <a:ahLst/>
              <a:cxnLst/>
              <a:rect l="l" t="t" r="r" b="b"/>
              <a:pathLst>
                <a:path w="8763000" h="4953000">
                  <a:moveTo>
                    <a:pt x="0" y="0"/>
                  </a:moveTo>
                  <a:lnTo>
                    <a:pt x="8762999" y="0"/>
                  </a:lnTo>
                  <a:lnTo>
                    <a:pt x="8762999" y="914399"/>
                  </a:lnTo>
                  <a:lnTo>
                    <a:pt x="0" y="914399"/>
                  </a:lnTo>
                  <a:lnTo>
                    <a:pt x="0" y="0"/>
                  </a:lnTo>
                  <a:close/>
                </a:path>
                <a:path w="8763000" h="4953000">
                  <a:moveTo>
                    <a:pt x="0" y="914399"/>
                  </a:moveTo>
                  <a:lnTo>
                    <a:pt x="8762999" y="914399"/>
                  </a:lnTo>
                  <a:lnTo>
                    <a:pt x="8762999" y="4952999"/>
                  </a:lnTo>
                  <a:lnTo>
                    <a:pt x="0" y="4952999"/>
                  </a:lnTo>
                  <a:lnTo>
                    <a:pt x="0" y="914399"/>
                  </a:lnTo>
                  <a:close/>
                </a:path>
              </a:pathLst>
            </a:custGeom>
            <a:ln w="25399">
              <a:solidFill>
                <a:srgbClr val="A50021"/>
              </a:solidFill>
            </a:ln>
          </p:spPr>
          <p:txBody>
            <a:bodyPr wrap="square" lIns="0" tIns="0" rIns="0" bIns="0" rtlCol="0"/>
            <a:lstStyle/>
            <a:p>
              <a:endParaRPr sz="1260"/>
            </a:p>
          </p:txBody>
        </p:sp>
        <p:sp>
          <p:nvSpPr>
            <p:cNvPr id="5" name="object 5"/>
            <p:cNvSpPr/>
            <p:nvPr/>
          </p:nvSpPr>
          <p:spPr>
            <a:xfrm>
              <a:off x="3886200" y="990600"/>
              <a:ext cx="1524000" cy="342900"/>
            </a:xfrm>
            <a:custGeom>
              <a:avLst/>
              <a:gdLst/>
              <a:ahLst/>
              <a:cxnLst/>
              <a:rect l="l" t="t" r="r" b="b"/>
              <a:pathLst>
                <a:path w="1524000" h="342900">
                  <a:moveTo>
                    <a:pt x="1466848" y="342899"/>
                  </a:moveTo>
                  <a:lnTo>
                    <a:pt x="57151" y="342899"/>
                  </a:lnTo>
                  <a:lnTo>
                    <a:pt x="34905" y="338408"/>
                  </a:lnTo>
                  <a:lnTo>
                    <a:pt x="16739" y="326160"/>
                  </a:lnTo>
                  <a:lnTo>
                    <a:pt x="4491" y="307994"/>
                  </a:lnTo>
                  <a:lnTo>
                    <a:pt x="0" y="285748"/>
                  </a:lnTo>
                  <a:lnTo>
                    <a:pt x="0" y="57151"/>
                  </a:lnTo>
                  <a:lnTo>
                    <a:pt x="4491" y="34905"/>
                  </a:lnTo>
                  <a:lnTo>
                    <a:pt x="16739" y="16739"/>
                  </a:lnTo>
                  <a:lnTo>
                    <a:pt x="34905" y="4491"/>
                  </a:lnTo>
                  <a:lnTo>
                    <a:pt x="57151" y="0"/>
                  </a:lnTo>
                  <a:lnTo>
                    <a:pt x="1466848" y="0"/>
                  </a:lnTo>
                  <a:lnTo>
                    <a:pt x="1507260" y="16739"/>
                  </a:lnTo>
                  <a:lnTo>
                    <a:pt x="1523999" y="57151"/>
                  </a:lnTo>
                  <a:lnTo>
                    <a:pt x="1523999" y="285748"/>
                  </a:lnTo>
                  <a:lnTo>
                    <a:pt x="1519508" y="307994"/>
                  </a:lnTo>
                  <a:lnTo>
                    <a:pt x="1507260" y="326160"/>
                  </a:lnTo>
                  <a:lnTo>
                    <a:pt x="1489094" y="338408"/>
                  </a:lnTo>
                  <a:lnTo>
                    <a:pt x="1466848" y="342899"/>
                  </a:lnTo>
                  <a:close/>
                </a:path>
              </a:pathLst>
            </a:custGeom>
            <a:solidFill>
              <a:srgbClr val="A50021"/>
            </a:solidFill>
          </p:spPr>
          <p:txBody>
            <a:bodyPr wrap="square" lIns="0" tIns="0" rIns="0" bIns="0" rtlCol="0"/>
            <a:lstStyle/>
            <a:p>
              <a:endParaRPr sz="1260"/>
            </a:p>
          </p:txBody>
        </p:sp>
      </p:grpSp>
      <p:sp>
        <p:nvSpPr>
          <p:cNvPr id="6" name="object 6"/>
          <p:cNvSpPr txBox="1"/>
          <p:nvPr/>
        </p:nvSpPr>
        <p:spPr>
          <a:xfrm>
            <a:off x="4120550" y="917372"/>
            <a:ext cx="1039559" cy="233141"/>
          </a:xfrm>
          <a:prstGeom prst="rect">
            <a:avLst/>
          </a:prstGeom>
        </p:spPr>
        <p:txBody>
          <a:bodyPr vert="horz" wrap="square" lIns="0" tIns="11430" rIns="0" bIns="0" rtlCol="0">
            <a:spAutoFit/>
          </a:bodyPr>
          <a:lstStyle/>
          <a:p>
            <a:pPr marL="11430">
              <a:spcBef>
                <a:spcPts val="90"/>
              </a:spcBef>
            </a:pPr>
            <a:r>
              <a:rPr sz="1440" b="1" spc="-9" dirty="0">
                <a:solidFill>
                  <a:srgbClr val="FFFFFF"/>
                </a:solidFill>
                <a:latin typeface="Times New Roman"/>
                <a:cs typeface="Times New Roman"/>
              </a:rPr>
              <a:t>Project</a:t>
            </a:r>
            <a:r>
              <a:rPr sz="1440" b="1" spc="-50" dirty="0">
                <a:solidFill>
                  <a:srgbClr val="FFFFFF"/>
                </a:solidFill>
                <a:latin typeface="Times New Roman"/>
                <a:cs typeface="Times New Roman"/>
              </a:rPr>
              <a:t> </a:t>
            </a:r>
            <a:r>
              <a:rPr sz="1440" b="1" spc="-5" dirty="0">
                <a:solidFill>
                  <a:srgbClr val="FFFFFF"/>
                </a:solidFill>
                <a:latin typeface="Times New Roman"/>
                <a:cs typeface="Times New Roman"/>
              </a:rPr>
              <a:t>Expo</a:t>
            </a:r>
            <a:endParaRPr sz="1440">
              <a:latin typeface="Times New Roman"/>
              <a:cs typeface="Times New Roman"/>
            </a:endParaRPr>
          </a:p>
        </p:txBody>
      </p:sp>
      <p:pic>
        <p:nvPicPr>
          <p:cNvPr id="11" name="Picture 10">
            <a:extLst>
              <a:ext uri="{FF2B5EF4-FFF2-40B4-BE49-F238E27FC236}">
                <a16:creationId xmlns:a16="http://schemas.microsoft.com/office/drawing/2014/main" id="{EF0DD417-2124-FCF9-21A8-C8E76E44D90C}"/>
              </a:ext>
            </a:extLst>
          </p:cNvPr>
          <p:cNvPicPr>
            <a:picLocks noChangeAspect="1"/>
          </p:cNvPicPr>
          <p:nvPr/>
        </p:nvPicPr>
        <p:blipFill>
          <a:blip r:embed="rId2"/>
          <a:stretch>
            <a:fillRect/>
          </a:stretch>
        </p:blipFill>
        <p:spPr>
          <a:xfrm>
            <a:off x="594360" y="240030"/>
            <a:ext cx="7886700" cy="4457700"/>
          </a:xfrm>
          <a:prstGeom prst="rect">
            <a:avLst/>
          </a:prstGeom>
        </p:spPr>
      </p:pic>
      <p:sp>
        <p:nvSpPr>
          <p:cNvPr id="12" name="TextBox 11">
            <a:extLst>
              <a:ext uri="{FF2B5EF4-FFF2-40B4-BE49-F238E27FC236}">
                <a16:creationId xmlns:a16="http://schemas.microsoft.com/office/drawing/2014/main" id="{A9A960CD-43A6-BFE2-AD23-6D70492AF921}"/>
              </a:ext>
            </a:extLst>
          </p:cNvPr>
          <p:cNvSpPr txBox="1"/>
          <p:nvPr/>
        </p:nvSpPr>
        <p:spPr>
          <a:xfrm>
            <a:off x="3680460" y="4247786"/>
            <a:ext cx="3403282" cy="286232"/>
          </a:xfrm>
          <a:prstGeom prst="rect">
            <a:avLst/>
          </a:prstGeom>
          <a:noFill/>
        </p:spPr>
        <p:txBody>
          <a:bodyPr wrap="square" rtlCol="0">
            <a:spAutoFit/>
          </a:bodyPr>
          <a:lstStyle/>
          <a:p>
            <a:r>
              <a:rPr lang="en-IN" sz="1260" dirty="0"/>
              <a:t>** ALL MEASUREMENTS ARE IN MM.</a:t>
            </a:r>
          </a:p>
        </p:txBody>
      </p:sp>
    </p:spTree>
    <p:extLst>
      <p:ext uri="{BB962C8B-B14F-4D97-AF65-F5344CB8AC3E}">
        <p14:creationId xmlns:p14="http://schemas.microsoft.com/office/powerpoint/2010/main" val="1110995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82930" y="228600"/>
            <a:ext cx="7909560" cy="4480560"/>
            <a:chOff x="139700" y="254000"/>
            <a:chExt cx="8788400" cy="4978400"/>
          </a:xfrm>
        </p:grpSpPr>
        <p:sp>
          <p:nvSpPr>
            <p:cNvPr id="4" name="object 4"/>
            <p:cNvSpPr/>
            <p:nvPr/>
          </p:nvSpPr>
          <p:spPr>
            <a:xfrm>
              <a:off x="152400" y="266700"/>
              <a:ext cx="8763000" cy="4953000"/>
            </a:xfrm>
            <a:custGeom>
              <a:avLst/>
              <a:gdLst/>
              <a:ahLst/>
              <a:cxnLst/>
              <a:rect l="l" t="t" r="r" b="b"/>
              <a:pathLst>
                <a:path w="8763000" h="4953000">
                  <a:moveTo>
                    <a:pt x="0" y="0"/>
                  </a:moveTo>
                  <a:lnTo>
                    <a:pt x="8762999" y="0"/>
                  </a:lnTo>
                  <a:lnTo>
                    <a:pt x="8762999" y="914399"/>
                  </a:lnTo>
                  <a:lnTo>
                    <a:pt x="0" y="914399"/>
                  </a:lnTo>
                  <a:lnTo>
                    <a:pt x="0" y="0"/>
                  </a:lnTo>
                  <a:close/>
                </a:path>
                <a:path w="8763000" h="4953000">
                  <a:moveTo>
                    <a:pt x="0" y="914399"/>
                  </a:moveTo>
                  <a:lnTo>
                    <a:pt x="8762999" y="914399"/>
                  </a:lnTo>
                  <a:lnTo>
                    <a:pt x="8762999" y="4952999"/>
                  </a:lnTo>
                  <a:lnTo>
                    <a:pt x="0" y="4952999"/>
                  </a:lnTo>
                  <a:lnTo>
                    <a:pt x="0" y="914399"/>
                  </a:lnTo>
                  <a:close/>
                </a:path>
              </a:pathLst>
            </a:custGeom>
            <a:ln w="25399">
              <a:solidFill>
                <a:srgbClr val="A50021"/>
              </a:solidFill>
            </a:ln>
          </p:spPr>
          <p:txBody>
            <a:bodyPr wrap="square" lIns="0" tIns="0" rIns="0" bIns="0" rtlCol="0"/>
            <a:lstStyle/>
            <a:p>
              <a:endParaRPr sz="1260"/>
            </a:p>
          </p:txBody>
        </p:sp>
        <p:sp>
          <p:nvSpPr>
            <p:cNvPr id="5" name="object 5"/>
            <p:cNvSpPr/>
            <p:nvPr/>
          </p:nvSpPr>
          <p:spPr>
            <a:xfrm>
              <a:off x="3886200" y="990600"/>
              <a:ext cx="1524000" cy="342900"/>
            </a:xfrm>
            <a:custGeom>
              <a:avLst/>
              <a:gdLst/>
              <a:ahLst/>
              <a:cxnLst/>
              <a:rect l="l" t="t" r="r" b="b"/>
              <a:pathLst>
                <a:path w="1524000" h="342900">
                  <a:moveTo>
                    <a:pt x="1466848" y="342899"/>
                  </a:moveTo>
                  <a:lnTo>
                    <a:pt x="57151" y="342899"/>
                  </a:lnTo>
                  <a:lnTo>
                    <a:pt x="34905" y="338408"/>
                  </a:lnTo>
                  <a:lnTo>
                    <a:pt x="16739" y="326160"/>
                  </a:lnTo>
                  <a:lnTo>
                    <a:pt x="4491" y="307994"/>
                  </a:lnTo>
                  <a:lnTo>
                    <a:pt x="0" y="285748"/>
                  </a:lnTo>
                  <a:lnTo>
                    <a:pt x="0" y="57151"/>
                  </a:lnTo>
                  <a:lnTo>
                    <a:pt x="4491" y="34905"/>
                  </a:lnTo>
                  <a:lnTo>
                    <a:pt x="16739" y="16739"/>
                  </a:lnTo>
                  <a:lnTo>
                    <a:pt x="34905" y="4491"/>
                  </a:lnTo>
                  <a:lnTo>
                    <a:pt x="57151" y="0"/>
                  </a:lnTo>
                  <a:lnTo>
                    <a:pt x="1466848" y="0"/>
                  </a:lnTo>
                  <a:lnTo>
                    <a:pt x="1507260" y="16739"/>
                  </a:lnTo>
                  <a:lnTo>
                    <a:pt x="1523999" y="57151"/>
                  </a:lnTo>
                  <a:lnTo>
                    <a:pt x="1523999" y="285748"/>
                  </a:lnTo>
                  <a:lnTo>
                    <a:pt x="1519508" y="307994"/>
                  </a:lnTo>
                  <a:lnTo>
                    <a:pt x="1507260" y="326160"/>
                  </a:lnTo>
                  <a:lnTo>
                    <a:pt x="1489094" y="338408"/>
                  </a:lnTo>
                  <a:lnTo>
                    <a:pt x="1466848" y="342899"/>
                  </a:lnTo>
                  <a:close/>
                </a:path>
              </a:pathLst>
            </a:custGeom>
            <a:solidFill>
              <a:srgbClr val="A50021"/>
            </a:solidFill>
          </p:spPr>
          <p:txBody>
            <a:bodyPr wrap="square" lIns="0" tIns="0" rIns="0" bIns="0" rtlCol="0"/>
            <a:lstStyle/>
            <a:p>
              <a:endParaRPr sz="1260"/>
            </a:p>
          </p:txBody>
        </p:sp>
      </p:grpSp>
      <p:sp>
        <p:nvSpPr>
          <p:cNvPr id="6" name="object 6"/>
          <p:cNvSpPr txBox="1"/>
          <p:nvPr/>
        </p:nvSpPr>
        <p:spPr>
          <a:xfrm>
            <a:off x="4120550" y="917372"/>
            <a:ext cx="1039559" cy="233141"/>
          </a:xfrm>
          <a:prstGeom prst="rect">
            <a:avLst/>
          </a:prstGeom>
        </p:spPr>
        <p:txBody>
          <a:bodyPr vert="horz" wrap="square" lIns="0" tIns="11430" rIns="0" bIns="0" rtlCol="0">
            <a:spAutoFit/>
          </a:bodyPr>
          <a:lstStyle/>
          <a:p>
            <a:pPr marL="11430">
              <a:spcBef>
                <a:spcPts val="90"/>
              </a:spcBef>
            </a:pPr>
            <a:r>
              <a:rPr sz="1440" b="1" spc="-9" dirty="0">
                <a:solidFill>
                  <a:srgbClr val="FFFFFF"/>
                </a:solidFill>
                <a:latin typeface="Times New Roman"/>
                <a:cs typeface="Times New Roman"/>
              </a:rPr>
              <a:t>Project</a:t>
            </a:r>
            <a:r>
              <a:rPr sz="1440" b="1" spc="-50" dirty="0">
                <a:solidFill>
                  <a:srgbClr val="FFFFFF"/>
                </a:solidFill>
                <a:latin typeface="Times New Roman"/>
                <a:cs typeface="Times New Roman"/>
              </a:rPr>
              <a:t> </a:t>
            </a:r>
            <a:r>
              <a:rPr sz="1440" b="1" spc="-5" dirty="0">
                <a:solidFill>
                  <a:srgbClr val="FFFFFF"/>
                </a:solidFill>
                <a:latin typeface="Times New Roman"/>
                <a:cs typeface="Times New Roman"/>
              </a:rPr>
              <a:t>Expo</a:t>
            </a:r>
            <a:endParaRPr sz="1440">
              <a:latin typeface="Times New Roman"/>
              <a:cs typeface="Times New Roman"/>
            </a:endParaRPr>
          </a:p>
        </p:txBody>
      </p:sp>
      <p:sp>
        <p:nvSpPr>
          <p:cNvPr id="7" name="object 7"/>
          <p:cNvSpPr txBox="1">
            <a:spLocks noGrp="1"/>
          </p:cNvSpPr>
          <p:nvPr>
            <p:ph type="title"/>
          </p:nvPr>
        </p:nvSpPr>
        <p:spPr>
          <a:xfrm>
            <a:off x="660083" y="349649"/>
            <a:ext cx="2474595" cy="412164"/>
          </a:xfrm>
          <a:prstGeom prst="rect">
            <a:avLst/>
          </a:prstGeom>
        </p:spPr>
        <p:txBody>
          <a:bodyPr spcFirstLastPara="1" vert="horz" wrap="square" lIns="0" tIns="11430" rIns="0" bIns="0" rtlCol="0" anchor="t" anchorCtr="0">
            <a:spAutoFit/>
          </a:bodyPr>
          <a:lstStyle/>
          <a:p>
            <a:pPr marL="11430">
              <a:spcBef>
                <a:spcPts val="90"/>
              </a:spcBef>
            </a:pPr>
            <a:endParaRPr sz="2520" dirty="0">
              <a:latin typeface="Arial"/>
              <a:cs typeface="Arial"/>
            </a:endParaRPr>
          </a:p>
        </p:txBody>
      </p:sp>
      <p:pic>
        <p:nvPicPr>
          <p:cNvPr id="12" name="Picture 11">
            <a:extLst>
              <a:ext uri="{FF2B5EF4-FFF2-40B4-BE49-F238E27FC236}">
                <a16:creationId xmlns:a16="http://schemas.microsoft.com/office/drawing/2014/main" id="{5D9363CC-077B-AE4A-11F1-34AA8F0DD436}"/>
              </a:ext>
            </a:extLst>
          </p:cNvPr>
          <p:cNvPicPr>
            <a:picLocks noChangeAspect="1"/>
          </p:cNvPicPr>
          <p:nvPr/>
        </p:nvPicPr>
        <p:blipFill>
          <a:blip r:embed="rId2"/>
          <a:stretch>
            <a:fillRect/>
          </a:stretch>
        </p:blipFill>
        <p:spPr>
          <a:xfrm>
            <a:off x="594360" y="240031"/>
            <a:ext cx="7886700" cy="4457699"/>
          </a:xfrm>
          <a:prstGeom prst="rect">
            <a:avLst/>
          </a:prstGeom>
        </p:spPr>
      </p:pic>
      <p:sp>
        <p:nvSpPr>
          <p:cNvPr id="13" name="TextBox 12">
            <a:extLst>
              <a:ext uri="{FF2B5EF4-FFF2-40B4-BE49-F238E27FC236}">
                <a16:creationId xmlns:a16="http://schemas.microsoft.com/office/drawing/2014/main" id="{C5170D25-AE10-7A2F-0D68-CA22193D8E81}"/>
              </a:ext>
            </a:extLst>
          </p:cNvPr>
          <p:cNvSpPr txBox="1"/>
          <p:nvPr/>
        </p:nvSpPr>
        <p:spPr>
          <a:xfrm>
            <a:off x="2891539" y="4365330"/>
            <a:ext cx="3497580" cy="286232"/>
          </a:xfrm>
          <a:prstGeom prst="rect">
            <a:avLst/>
          </a:prstGeom>
          <a:noFill/>
        </p:spPr>
        <p:txBody>
          <a:bodyPr wrap="square" rtlCol="0">
            <a:spAutoFit/>
          </a:bodyPr>
          <a:lstStyle/>
          <a:p>
            <a:r>
              <a:rPr lang="en-IN" sz="1260" dirty="0"/>
              <a:t>** ALL MEASUREMENTS ARE IN MM.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82930" y="228600"/>
            <a:ext cx="7909560" cy="4480560"/>
            <a:chOff x="139700" y="254000"/>
            <a:chExt cx="8788400" cy="4978400"/>
          </a:xfrm>
        </p:grpSpPr>
        <p:sp>
          <p:nvSpPr>
            <p:cNvPr id="4" name="object 4"/>
            <p:cNvSpPr/>
            <p:nvPr/>
          </p:nvSpPr>
          <p:spPr>
            <a:xfrm>
              <a:off x="152400" y="266700"/>
              <a:ext cx="8763000" cy="4953000"/>
            </a:xfrm>
            <a:custGeom>
              <a:avLst/>
              <a:gdLst/>
              <a:ahLst/>
              <a:cxnLst/>
              <a:rect l="l" t="t" r="r" b="b"/>
              <a:pathLst>
                <a:path w="8763000" h="4953000">
                  <a:moveTo>
                    <a:pt x="0" y="0"/>
                  </a:moveTo>
                  <a:lnTo>
                    <a:pt x="8762999" y="0"/>
                  </a:lnTo>
                  <a:lnTo>
                    <a:pt x="8762999" y="914399"/>
                  </a:lnTo>
                  <a:lnTo>
                    <a:pt x="0" y="914399"/>
                  </a:lnTo>
                  <a:lnTo>
                    <a:pt x="0" y="0"/>
                  </a:lnTo>
                  <a:close/>
                </a:path>
                <a:path w="8763000" h="4953000">
                  <a:moveTo>
                    <a:pt x="0" y="914399"/>
                  </a:moveTo>
                  <a:lnTo>
                    <a:pt x="8762999" y="914399"/>
                  </a:lnTo>
                  <a:lnTo>
                    <a:pt x="8762999" y="4952999"/>
                  </a:lnTo>
                  <a:lnTo>
                    <a:pt x="0" y="4952999"/>
                  </a:lnTo>
                  <a:lnTo>
                    <a:pt x="0" y="914399"/>
                  </a:lnTo>
                  <a:close/>
                </a:path>
              </a:pathLst>
            </a:custGeom>
            <a:ln w="25399">
              <a:solidFill>
                <a:srgbClr val="A50021"/>
              </a:solidFill>
            </a:ln>
          </p:spPr>
          <p:txBody>
            <a:bodyPr wrap="square" lIns="0" tIns="0" rIns="0" bIns="0" rtlCol="0"/>
            <a:lstStyle/>
            <a:p>
              <a:endParaRPr sz="1260"/>
            </a:p>
          </p:txBody>
        </p:sp>
        <p:sp>
          <p:nvSpPr>
            <p:cNvPr id="5" name="object 5"/>
            <p:cNvSpPr/>
            <p:nvPr/>
          </p:nvSpPr>
          <p:spPr>
            <a:xfrm>
              <a:off x="3886200" y="990600"/>
              <a:ext cx="1524000" cy="342900"/>
            </a:xfrm>
            <a:custGeom>
              <a:avLst/>
              <a:gdLst/>
              <a:ahLst/>
              <a:cxnLst/>
              <a:rect l="l" t="t" r="r" b="b"/>
              <a:pathLst>
                <a:path w="1524000" h="342900">
                  <a:moveTo>
                    <a:pt x="1466848" y="342899"/>
                  </a:moveTo>
                  <a:lnTo>
                    <a:pt x="57151" y="342899"/>
                  </a:lnTo>
                  <a:lnTo>
                    <a:pt x="34905" y="338408"/>
                  </a:lnTo>
                  <a:lnTo>
                    <a:pt x="16739" y="326160"/>
                  </a:lnTo>
                  <a:lnTo>
                    <a:pt x="4491" y="307994"/>
                  </a:lnTo>
                  <a:lnTo>
                    <a:pt x="0" y="285748"/>
                  </a:lnTo>
                  <a:lnTo>
                    <a:pt x="0" y="57151"/>
                  </a:lnTo>
                  <a:lnTo>
                    <a:pt x="4491" y="34905"/>
                  </a:lnTo>
                  <a:lnTo>
                    <a:pt x="16739" y="16739"/>
                  </a:lnTo>
                  <a:lnTo>
                    <a:pt x="34905" y="4491"/>
                  </a:lnTo>
                  <a:lnTo>
                    <a:pt x="57151" y="0"/>
                  </a:lnTo>
                  <a:lnTo>
                    <a:pt x="1466848" y="0"/>
                  </a:lnTo>
                  <a:lnTo>
                    <a:pt x="1507260" y="16739"/>
                  </a:lnTo>
                  <a:lnTo>
                    <a:pt x="1523999" y="57151"/>
                  </a:lnTo>
                  <a:lnTo>
                    <a:pt x="1523999" y="285748"/>
                  </a:lnTo>
                  <a:lnTo>
                    <a:pt x="1519508" y="307994"/>
                  </a:lnTo>
                  <a:lnTo>
                    <a:pt x="1507260" y="326160"/>
                  </a:lnTo>
                  <a:lnTo>
                    <a:pt x="1489094" y="338408"/>
                  </a:lnTo>
                  <a:lnTo>
                    <a:pt x="1466848" y="342899"/>
                  </a:lnTo>
                  <a:close/>
                </a:path>
              </a:pathLst>
            </a:custGeom>
            <a:solidFill>
              <a:srgbClr val="A50021"/>
            </a:solidFill>
          </p:spPr>
          <p:txBody>
            <a:bodyPr wrap="square" lIns="0" tIns="0" rIns="0" bIns="0" rtlCol="0"/>
            <a:lstStyle/>
            <a:p>
              <a:endParaRPr sz="1260"/>
            </a:p>
          </p:txBody>
        </p:sp>
      </p:grpSp>
      <p:sp>
        <p:nvSpPr>
          <p:cNvPr id="6" name="object 6"/>
          <p:cNvSpPr txBox="1"/>
          <p:nvPr/>
        </p:nvSpPr>
        <p:spPr>
          <a:xfrm>
            <a:off x="4120550" y="917372"/>
            <a:ext cx="1039559" cy="233141"/>
          </a:xfrm>
          <a:prstGeom prst="rect">
            <a:avLst/>
          </a:prstGeom>
        </p:spPr>
        <p:txBody>
          <a:bodyPr vert="horz" wrap="square" lIns="0" tIns="11430" rIns="0" bIns="0" rtlCol="0">
            <a:spAutoFit/>
          </a:bodyPr>
          <a:lstStyle/>
          <a:p>
            <a:pPr marL="11430">
              <a:spcBef>
                <a:spcPts val="90"/>
              </a:spcBef>
            </a:pPr>
            <a:r>
              <a:rPr sz="1440" b="1" spc="-9" dirty="0">
                <a:solidFill>
                  <a:srgbClr val="FFFFFF"/>
                </a:solidFill>
                <a:latin typeface="Times New Roman"/>
                <a:cs typeface="Times New Roman"/>
              </a:rPr>
              <a:t>Project</a:t>
            </a:r>
            <a:r>
              <a:rPr sz="1440" b="1" spc="-50" dirty="0">
                <a:solidFill>
                  <a:srgbClr val="FFFFFF"/>
                </a:solidFill>
                <a:latin typeface="Times New Roman"/>
                <a:cs typeface="Times New Roman"/>
              </a:rPr>
              <a:t> </a:t>
            </a:r>
            <a:r>
              <a:rPr sz="1440" b="1" spc="-5" dirty="0">
                <a:solidFill>
                  <a:srgbClr val="FFFFFF"/>
                </a:solidFill>
                <a:latin typeface="Times New Roman"/>
                <a:cs typeface="Times New Roman"/>
              </a:rPr>
              <a:t>Expo</a:t>
            </a:r>
            <a:endParaRPr sz="1440">
              <a:latin typeface="Times New Roman"/>
              <a:cs typeface="Times New Roman"/>
            </a:endParaRPr>
          </a:p>
        </p:txBody>
      </p:sp>
      <p:pic>
        <p:nvPicPr>
          <p:cNvPr id="11" name="Picture 10">
            <a:extLst>
              <a:ext uri="{FF2B5EF4-FFF2-40B4-BE49-F238E27FC236}">
                <a16:creationId xmlns:a16="http://schemas.microsoft.com/office/drawing/2014/main" id="{50A1BEDA-628A-9123-3BB7-A034F941CF7A}"/>
              </a:ext>
            </a:extLst>
          </p:cNvPr>
          <p:cNvPicPr>
            <a:picLocks noChangeAspect="1"/>
          </p:cNvPicPr>
          <p:nvPr/>
        </p:nvPicPr>
        <p:blipFill>
          <a:blip r:embed="rId2"/>
          <a:stretch>
            <a:fillRect/>
          </a:stretch>
        </p:blipFill>
        <p:spPr>
          <a:xfrm>
            <a:off x="594361" y="240031"/>
            <a:ext cx="7955280" cy="4561665"/>
          </a:xfrm>
          <a:prstGeom prst="rect">
            <a:avLst/>
          </a:prstGeom>
        </p:spPr>
      </p:pic>
      <p:sp>
        <p:nvSpPr>
          <p:cNvPr id="12" name="TextBox 11">
            <a:extLst>
              <a:ext uri="{FF2B5EF4-FFF2-40B4-BE49-F238E27FC236}">
                <a16:creationId xmlns:a16="http://schemas.microsoft.com/office/drawing/2014/main" id="{C5EDCD8E-5FBD-54D0-C9FF-421BEA7A7137}"/>
              </a:ext>
            </a:extLst>
          </p:cNvPr>
          <p:cNvSpPr txBox="1"/>
          <p:nvPr/>
        </p:nvSpPr>
        <p:spPr>
          <a:xfrm>
            <a:off x="3564014" y="4256594"/>
            <a:ext cx="3065386" cy="757130"/>
          </a:xfrm>
          <a:prstGeom prst="rect">
            <a:avLst/>
          </a:prstGeom>
          <a:noFill/>
        </p:spPr>
        <p:txBody>
          <a:bodyPr wrap="square" rtlCol="0">
            <a:spAutoFit/>
          </a:bodyPr>
          <a:lstStyle/>
          <a:p>
            <a:r>
              <a:rPr lang="en-IN" sz="2160" b="1" dirty="0">
                <a:solidFill>
                  <a:schemeClr val="bg1"/>
                </a:solidFill>
              </a:rPr>
              <a:t>THE VALVE PLACEMENT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4120550" y="917372"/>
            <a:ext cx="1039559" cy="233141"/>
          </a:xfrm>
          <a:prstGeom prst="rect">
            <a:avLst/>
          </a:prstGeom>
        </p:spPr>
        <p:txBody>
          <a:bodyPr vert="horz" wrap="square" lIns="0" tIns="11430" rIns="0" bIns="0" rtlCol="0">
            <a:spAutoFit/>
          </a:bodyPr>
          <a:lstStyle/>
          <a:p>
            <a:pPr marL="11430">
              <a:spcBef>
                <a:spcPts val="90"/>
              </a:spcBef>
            </a:pPr>
            <a:r>
              <a:rPr sz="1440" b="1" spc="-9" dirty="0">
                <a:solidFill>
                  <a:srgbClr val="FFFFFF"/>
                </a:solidFill>
                <a:latin typeface="Times New Roman"/>
                <a:cs typeface="Times New Roman"/>
              </a:rPr>
              <a:t>Project</a:t>
            </a:r>
            <a:r>
              <a:rPr sz="1440" b="1" spc="-50" dirty="0">
                <a:solidFill>
                  <a:srgbClr val="FFFFFF"/>
                </a:solidFill>
                <a:latin typeface="Times New Roman"/>
                <a:cs typeface="Times New Roman"/>
              </a:rPr>
              <a:t> </a:t>
            </a:r>
            <a:r>
              <a:rPr sz="1440" b="1" spc="-5" dirty="0">
                <a:solidFill>
                  <a:srgbClr val="FFFFFF"/>
                </a:solidFill>
                <a:latin typeface="Times New Roman"/>
                <a:cs typeface="Times New Roman"/>
              </a:rPr>
              <a:t>Expo</a:t>
            </a:r>
            <a:endParaRPr sz="1440">
              <a:latin typeface="Times New Roman"/>
              <a:cs typeface="Times New Roman"/>
            </a:endParaRPr>
          </a:p>
        </p:txBody>
      </p:sp>
      <p:sp>
        <p:nvSpPr>
          <p:cNvPr id="7" name="object 7"/>
          <p:cNvSpPr txBox="1"/>
          <p:nvPr/>
        </p:nvSpPr>
        <p:spPr>
          <a:xfrm>
            <a:off x="660083" y="349648"/>
            <a:ext cx="4212527" cy="399340"/>
          </a:xfrm>
          <a:prstGeom prst="rect">
            <a:avLst/>
          </a:prstGeom>
        </p:spPr>
        <p:txBody>
          <a:bodyPr vert="horz" wrap="square" lIns="0" tIns="11430" rIns="0" bIns="0" rtlCol="0">
            <a:spAutoFit/>
          </a:bodyPr>
          <a:lstStyle/>
          <a:p>
            <a:pPr marL="11430">
              <a:spcBef>
                <a:spcPts val="90"/>
              </a:spcBef>
            </a:pPr>
            <a:r>
              <a:rPr lang="en-IN" sz="2520" b="1" spc="-5" dirty="0">
                <a:solidFill>
                  <a:srgbClr val="0000FF"/>
                </a:solidFill>
              </a:rPr>
              <a:t>Video Link</a:t>
            </a:r>
            <a:endParaRPr sz="2520" dirty="0"/>
          </a:p>
        </p:txBody>
      </p:sp>
      <p:pic>
        <p:nvPicPr>
          <p:cNvPr id="11" name="TMVR ani final">
            <a:hlinkClick r:id="" action="ppaction://media"/>
            <a:extLst>
              <a:ext uri="{FF2B5EF4-FFF2-40B4-BE49-F238E27FC236}">
                <a16:creationId xmlns:a16="http://schemas.microsoft.com/office/drawing/2014/main" id="{52EEE53A-2DBC-68A8-338D-0BA8DA0300E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08860" y="1200150"/>
            <a:ext cx="4389120" cy="3291840"/>
          </a:xfrm>
          <a:prstGeom prst="rect">
            <a:avLst/>
          </a:prstGeom>
        </p:spPr>
      </p:pic>
    </p:spTree>
    <p:extLst>
      <p:ext uri="{BB962C8B-B14F-4D97-AF65-F5344CB8AC3E}">
        <p14:creationId xmlns:p14="http://schemas.microsoft.com/office/powerpoint/2010/main" val="84720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9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0491D4E1-1991-DB29-AFB6-9059231DF4BC}"/>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DC83A29A-6611-1F47-0E60-8215ABB3280C}"/>
              </a:ext>
            </a:extLst>
          </p:cNvPr>
          <p:cNvSpPr txBox="1">
            <a:spLocks noGrp="1"/>
          </p:cNvSpPr>
          <p:nvPr>
            <p:ph type="title"/>
          </p:nvPr>
        </p:nvSpPr>
        <p:spPr>
          <a:xfrm>
            <a:off x="311700" y="162527"/>
            <a:ext cx="8520600" cy="572700"/>
          </a:xfrm>
          <a:prstGeom prst="rect">
            <a:avLst/>
          </a:prstGeom>
          <a:ln w="9525" cap="flat" cmpd="sng">
            <a:solidFill>
              <a:srgbClr val="E46C0A"/>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Clr>
                <a:schemeClr val="dk1"/>
              </a:buClr>
              <a:buSzPct val="45833"/>
              <a:buFont typeface="Arial"/>
              <a:buNone/>
            </a:pPr>
            <a:r>
              <a:rPr lang="en" sz="2400" b="1" dirty="0">
                <a:solidFill>
                  <a:srgbClr val="4285F4"/>
                </a:solidFill>
              </a:rPr>
              <a:t>Introduction</a:t>
            </a:r>
            <a:endParaRPr sz="2400" b="1" dirty="0">
              <a:solidFill>
                <a:srgbClr val="4285F4"/>
              </a:solidFill>
            </a:endParaRPr>
          </a:p>
          <a:p>
            <a:pPr marL="0" lvl="0" indent="0" algn="l" rtl="0">
              <a:lnSpc>
                <a:spcPct val="115000"/>
              </a:lnSpc>
              <a:spcBef>
                <a:spcPts val="0"/>
              </a:spcBef>
              <a:spcAft>
                <a:spcPts val="0"/>
              </a:spcAft>
              <a:buClr>
                <a:schemeClr val="dk1"/>
              </a:buClr>
              <a:buSzPct val="55000"/>
              <a:buFont typeface="Arial"/>
              <a:buNone/>
            </a:pPr>
            <a:endParaRPr sz="2000" b="1" dirty="0">
              <a:solidFill>
                <a:srgbClr val="4285F4"/>
              </a:solidFill>
            </a:endParaRPr>
          </a:p>
          <a:p>
            <a:pPr marL="0" lvl="0" indent="0" algn="l" rtl="0">
              <a:spcBef>
                <a:spcPts val="0"/>
              </a:spcBef>
              <a:spcAft>
                <a:spcPts val="0"/>
              </a:spcAft>
              <a:buNone/>
            </a:pPr>
            <a:endParaRPr dirty="0"/>
          </a:p>
        </p:txBody>
      </p:sp>
      <p:sp>
        <p:nvSpPr>
          <p:cNvPr id="66" name="Google Shape;66;p14">
            <a:extLst>
              <a:ext uri="{FF2B5EF4-FFF2-40B4-BE49-F238E27FC236}">
                <a16:creationId xmlns:a16="http://schemas.microsoft.com/office/drawing/2014/main" id="{A94CD9B3-0658-908D-44B4-05B18C20F1F7}"/>
              </a:ext>
            </a:extLst>
          </p:cNvPr>
          <p:cNvSpPr txBox="1">
            <a:spLocks noGrp="1"/>
          </p:cNvSpPr>
          <p:nvPr>
            <p:ph type="body" idx="1"/>
          </p:nvPr>
        </p:nvSpPr>
        <p:spPr>
          <a:xfrm>
            <a:off x="311700" y="892279"/>
            <a:ext cx="8683617" cy="2207760"/>
          </a:xfrm>
          <a:prstGeom prst="rect">
            <a:avLst/>
          </a:prstGeom>
        </p:spPr>
        <p:txBody>
          <a:bodyPr spcFirstLastPara="1" wrap="square" lIns="91425" tIns="91425" rIns="91425" bIns="91425" anchor="t" anchorCtr="0">
            <a:normAutofit fontScale="92500"/>
          </a:bodyPr>
          <a:lstStyle/>
          <a:p>
            <a:pPr marL="285750" indent="-285750">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Transcatheter mitral valve replacement (TMVR) is a procedure to replace the mitral valve in your heart.</a:t>
            </a:r>
          </a:p>
          <a:p>
            <a:pPr marL="285750" indent="-285750">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It’s a less invasive alternative to open –heart surgery for people with mitral valve disease. TMVR implants a manufactured (Human-Made) valve or one made from bovine, porcine or human biological heart in the position of the old valve.</a:t>
            </a:r>
          </a:p>
          <a:p>
            <a:pPr marL="285750" indent="-285750">
              <a:buFont typeface="Arial" panose="020B0604020202020204" pitchFamily="34" charset="0"/>
              <a:buChar char="•"/>
            </a:pPr>
            <a:r>
              <a:rPr lang="en-IN" sz="1600" dirty="0">
                <a:solidFill>
                  <a:schemeClr val="tx1"/>
                </a:solidFill>
                <a:latin typeface="Times New Roman" panose="02020603050405020304" pitchFamily="18" charset="0"/>
                <a:cs typeface="Times New Roman" panose="02020603050405020304" pitchFamily="18" charset="0"/>
              </a:rPr>
              <a:t>The new valve then does the work of the faulty mitral valve. Unlike traditional surgical approaches TMVR is performed through catheters , typically inserted through blood vessels through groin or chest.</a:t>
            </a:r>
          </a:p>
          <a:p>
            <a:pPr marL="0" lvl="0" indent="0" algn="l" rtl="0">
              <a:spcBef>
                <a:spcPts val="0"/>
              </a:spcBef>
              <a:spcAft>
                <a:spcPts val="0"/>
              </a:spcAft>
              <a:buClr>
                <a:schemeClr val="dk1"/>
              </a:buClr>
              <a:buSzPts val="1100"/>
              <a:buFont typeface="Arial"/>
              <a:buNone/>
            </a:pPr>
            <a:endParaRPr sz="2000" b="1" dirty="0">
              <a:solidFill>
                <a:srgbClr val="4285F4"/>
              </a:solidFill>
            </a:endParaRPr>
          </a:p>
        </p:txBody>
      </p:sp>
      <p:pic>
        <p:nvPicPr>
          <p:cNvPr id="3" name="Picture 2">
            <a:extLst>
              <a:ext uri="{FF2B5EF4-FFF2-40B4-BE49-F238E27FC236}">
                <a16:creationId xmlns:a16="http://schemas.microsoft.com/office/drawing/2014/main" id="{D8AC1133-AD12-1037-91AF-E06E50BB1A6A}"/>
              </a:ext>
            </a:extLst>
          </p:cNvPr>
          <p:cNvPicPr>
            <a:picLocks noChangeAspect="1"/>
          </p:cNvPicPr>
          <p:nvPr/>
        </p:nvPicPr>
        <p:blipFill>
          <a:blip r:embed="rId3"/>
          <a:stretch>
            <a:fillRect/>
          </a:stretch>
        </p:blipFill>
        <p:spPr>
          <a:xfrm>
            <a:off x="6156885" y="2601763"/>
            <a:ext cx="2473678" cy="2338662"/>
          </a:xfrm>
          <a:prstGeom prst="rect">
            <a:avLst/>
          </a:prstGeom>
        </p:spPr>
      </p:pic>
    </p:spTree>
    <p:extLst>
      <p:ext uri="{BB962C8B-B14F-4D97-AF65-F5344CB8AC3E}">
        <p14:creationId xmlns:p14="http://schemas.microsoft.com/office/powerpoint/2010/main" val="3519834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82930" y="228600"/>
            <a:ext cx="7909560" cy="4480560"/>
            <a:chOff x="139700" y="254000"/>
            <a:chExt cx="8788400" cy="4978400"/>
          </a:xfrm>
        </p:grpSpPr>
        <p:sp>
          <p:nvSpPr>
            <p:cNvPr id="4" name="object 4"/>
            <p:cNvSpPr/>
            <p:nvPr/>
          </p:nvSpPr>
          <p:spPr>
            <a:xfrm>
              <a:off x="152400" y="266700"/>
              <a:ext cx="8763000" cy="4953000"/>
            </a:xfrm>
            <a:custGeom>
              <a:avLst/>
              <a:gdLst/>
              <a:ahLst/>
              <a:cxnLst/>
              <a:rect l="l" t="t" r="r" b="b"/>
              <a:pathLst>
                <a:path w="8763000" h="4953000">
                  <a:moveTo>
                    <a:pt x="0" y="0"/>
                  </a:moveTo>
                  <a:lnTo>
                    <a:pt x="8762999" y="0"/>
                  </a:lnTo>
                  <a:lnTo>
                    <a:pt x="8762999" y="914399"/>
                  </a:lnTo>
                  <a:lnTo>
                    <a:pt x="0" y="914399"/>
                  </a:lnTo>
                  <a:lnTo>
                    <a:pt x="0" y="0"/>
                  </a:lnTo>
                  <a:close/>
                </a:path>
                <a:path w="8763000" h="4953000">
                  <a:moveTo>
                    <a:pt x="0" y="914399"/>
                  </a:moveTo>
                  <a:lnTo>
                    <a:pt x="8762999" y="914399"/>
                  </a:lnTo>
                  <a:lnTo>
                    <a:pt x="8762999" y="4952999"/>
                  </a:lnTo>
                  <a:lnTo>
                    <a:pt x="0" y="4952999"/>
                  </a:lnTo>
                  <a:lnTo>
                    <a:pt x="0" y="914399"/>
                  </a:lnTo>
                  <a:close/>
                </a:path>
              </a:pathLst>
            </a:custGeom>
            <a:ln w="25399">
              <a:solidFill>
                <a:srgbClr val="A50021"/>
              </a:solidFill>
            </a:ln>
          </p:spPr>
          <p:txBody>
            <a:bodyPr wrap="square" lIns="0" tIns="0" rIns="0" bIns="0" rtlCol="0"/>
            <a:lstStyle/>
            <a:p>
              <a:endParaRPr sz="1260"/>
            </a:p>
          </p:txBody>
        </p:sp>
        <p:sp>
          <p:nvSpPr>
            <p:cNvPr id="5" name="object 5"/>
            <p:cNvSpPr/>
            <p:nvPr/>
          </p:nvSpPr>
          <p:spPr>
            <a:xfrm>
              <a:off x="3886200" y="990600"/>
              <a:ext cx="1524000" cy="342900"/>
            </a:xfrm>
            <a:custGeom>
              <a:avLst/>
              <a:gdLst/>
              <a:ahLst/>
              <a:cxnLst/>
              <a:rect l="l" t="t" r="r" b="b"/>
              <a:pathLst>
                <a:path w="1524000" h="342900">
                  <a:moveTo>
                    <a:pt x="1466848" y="342899"/>
                  </a:moveTo>
                  <a:lnTo>
                    <a:pt x="57151" y="342899"/>
                  </a:lnTo>
                  <a:lnTo>
                    <a:pt x="34905" y="338408"/>
                  </a:lnTo>
                  <a:lnTo>
                    <a:pt x="16739" y="326160"/>
                  </a:lnTo>
                  <a:lnTo>
                    <a:pt x="4491" y="307994"/>
                  </a:lnTo>
                  <a:lnTo>
                    <a:pt x="0" y="285748"/>
                  </a:lnTo>
                  <a:lnTo>
                    <a:pt x="0" y="57151"/>
                  </a:lnTo>
                  <a:lnTo>
                    <a:pt x="4491" y="34905"/>
                  </a:lnTo>
                  <a:lnTo>
                    <a:pt x="16739" y="16739"/>
                  </a:lnTo>
                  <a:lnTo>
                    <a:pt x="34905" y="4491"/>
                  </a:lnTo>
                  <a:lnTo>
                    <a:pt x="57151" y="0"/>
                  </a:lnTo>
                  <a:lnTo>
                    <a:pt x="1466848" y="0"/>
                  </a:lnTo>
                  <a:lnTo>
                    <a:pt x="1507260" y="16739"/>
                  </a:lnTo>
                  <a:lnTo>
                    <a:pt x="1523999" y="57151"/>
                  </a:lnTo>
                  <a:lnTo>
                    <a:pt x="1523999" y="285748"/>
                  </a:lnTo>
                  <a:lnTo>
                    <a:pt x="1519508" y="307994"/>
                  </a:lnTo>
                  <a:lnTo>
                    <a:pt x="1507260" y="326160"/>
                  </a:lnTo>
                  <a:lnTo>
                    <a:pt x="1489094" y="338408"/>
                  </a:lnTo>
                  <a:lnTo>
                    <a:pt x="1466848" y="342899"/>
                  </a:lnTo>
                  <a:close/>
                </a:path>
              </a:pathLst>
            </a:custGeom>
            <a:solidFill>
              <a:srgbClr val="A50021"/>
            </a:solidFill>
          </p:spPr>
          <p:txBody>
            <a:bodyPr wrap="square" lIns="0" tIns="0" rIns="0" bIns="0" rtlCol="0"/>
            <a:lstStyle/>
            <a:p>
              <a:endParaRPr sz="1260"/>
            </a:p>
          </p:txBody>
        </p:sp>
      </p:grpSp>
      <p:sp>
        <p:nvSpPr>
          <p:cNvPr id="6" name="object 6"/>
          <p:cNvSpPr txBox="1"/>
          <p:nvPr/>
        </p:nvSpPr>
        <p:spPr>
          <a:xfrm>
            <a:off x="4120550" y="917372"/>
            <a:ext cx="1039559" cy="233141"/>
          </a:xfrm>
          <a:prstGeom prst="rect">
            <a:avLst/>
          </a:prstGeom>
        </p:spPr>
        <p:txBody>
          <a:bodyPr vert="horz" wrap="square" lIns="0" tIns="11430" rIns="0" bIns="0" rtlCol="0">
            <a:spAutoFit/>
          </a:bodyPr>
          <a:lstStyle/>
          <a:p>
            <a:pPr marL="11430">
              <a:spcBef>
                <a:spcPts val="90"/>
              </a:spcBef>
            </a:pPr>
            <a:r>
              <a:rPr sz="1440" b="1" spc="-9" dirty="0">
                <a:solidFill>
                  <a:srgbClr val="FFFFFF"/>
                </a:solidFill>
                <a:latin typeface="Times New Roman"/>
                <a:cs typeface="Times New Roman"/>
              </a:rPr>
              <a:t>Project</a:t>
            </a:r>
            <a:r>
              <a:rPr sz="1440" b="1" spc="-50" dirty="0">
                <a:solidFill>
                  <a:srgbClr val="FFFFFF"/>
                </a:solidFill>
                <a:latin typeface="Times New Roman"/>
                <a:cs typeface="Times New Roman"/>
              </a:rPr>
              <a:t> </a:t>
            </a:r>
            <a:r>
              <a:rPr sz="1440" b="1" spc="-5" dirty="0">
                <a:solidFill>
                  <a:srgbClr val="FFFFFF"/>
                </a:solidFill>
                <a:latin typeface="Times New Roman"/>
                <a:cs typeface="Times New Roman"/>
              </a:rPr>
              <a:t>Expo</a:t>
            </a:r>
            <a:endParaRPr sz="1440">
              <a:latin typeface="Times New Roman"/>
              <a:cs typeface="Times New Roman"/>
            </a:endParaRPr>
          </a:p>
        </p:txBody>
      </p:sp>
      <p:sp>
        <p:nvSpPr>
          <p:cNvPr id="7" name="object 7"/>
          <p:cNvSpPr txBox="1"/>
          <p:nvPr/>
        </p:nvSpPr>
        <p:spPr>
          <a:xfrm>
            <a:off x="660083" y="349648"/>
            <a:ext cx="2209991" cy="399340"/>
          </a:xfrm>
          <a:prstGeom prst="rect">
            <a:avLst/>
          </a:prstGeom>
        </p:spPr>
        <p:txBody>
          <a:bodyPr vert="horz" wrap="square" lIns="0" tIns="11430" rIns="0" bIns="0" rtlCol="0">
            <a:spAutoFit/>
          </a:bodyPr>
          <a:lstStyle/>
          <a:p>
            <a:pPr marL="11430">
              <a:spcBef>
                <a:spcPts val="90"/>
              </a:spcBef>
            </a:pPr>
            <a:r>
              <a:rPr sz="2520" b="1" spc="-5" dirty="0">
                <a:solidFill>
                  <a:srgbClr val="0000FF"/>
                </a:solidFill>
              </a:rPr>
              <a:t>REFERENCES</a:t>
            </a:r>
            <a:endParaRPr sz="2520"/>
          </a:p>
        </p:txBody>
      </p:sp>
      <p:pic>
        <p:nvPicPr>
          <p:cNvPr id="11" name="Picture 10">
            <a:extLst>
              <a:ext uri="{FF2B5EF4-FFF2-40B4-BE49-F238E27FC236}">
                <a16:creationId xmlns:a16="http://schemas.microsoft.com/office/drawing/2014/main" id="{D8F925CB-F49E-4189-9B66-04042DACB2B2}"/>
              </a:ext>
            </a:extLst>
          </p:cNvPr>
          <p:cNvPicPr>
            <a:picLocks noChangeAspect="1"/>
          </p:cNvPicPr>
          <p:nvPr/>
        </p:nvPicPr>
        <p:blipFill>
          <a:blip r:embed="rId2"/>
          <a:stretch>
            <a:fillRect/>
          </a:stretch>
        </p:blipFill>
        <p:spPr>
          <a:xfrm>
            <a:off x="594360" y="240031"/>
            <a:ext cx="7886700" cy="456592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660083" y="349649"/>
            <a:ext cx="3569018" cy="357790"/>
          </a:xfrm>
          <a:prstGeom prst="rect">
            <a:avLst/>
          </a:prstGeom>
        </p:spPr>
        <p:txBody>
          <a:bodyPr vert="horz" wrap="square" lIns="0" tIns="11430" rIns="0" bIns="0" rtlCol="0">
            <a:spAutoFit/>
          </a:bodyPr>
          <a:lstStyle/>
          <a:p>
            <a:pPr marL="11430">
              <a:spcBef>
                <a:spcPts val="90"/>
              </a:spcBef>
            </a:pPr>
            <a:r>
              <a:rPr lang="en-IN" sz="2250" b="1" dirty="0">
                <a:solidFill>
                  <a:srgbClr val="0070C0"/>
                </a:solidFill>
                <a:latin typeface="Arial" panose="020B0604020202020204" pitchFamily="34" charset="0"/>
                <a:cs typeface="Arial" panose="020B0604020202020204" pitchFamily="34" charset="0"/>
              </a:rPr>
              <a:t>Our Enhancements</a:t>
            </a:r>
            <a:endParaRPr sz="225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053FE61-C1EB-8C11-967E-6180337B9B45}"/>
              </a:ext>
            </a:extLst>
          </p:cNvPr>
          <p:cNvSpPr txBox="1"/>
          <p:nvPr/>
        </p:nvSpPr>
        <p:spPr>
          <a:xfrm>
            <a:off x="660083" y="1270339"/>
            <a:ext cx="7615238" cy="304698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 Nitinol based biocompatible valve </a:t>
            </a:r>
          </a:p>
          <a:p>
            <a:r>
              <a:rPr lang="en-US" sz="1600" dirty="0">
                <a:latin typeface="Times New Roman" panose="02020603050405020304" pitchFamily="18" charset="0"/>
                <a:cs typeface="Times New Roman" panose="02020603050405020304" pitchFamily="18" charset="0"/>
              </a:rPr>
              <a:t>● Transseptal delivery reduces the risks of complications </a:t>
            </a:r>
          </a:p>
          <a:p>
            <a:r>
              <a:rPr lang="en-US" sz="1600" dirty="0">
                <a:latin typeface="Times New Roman" panose="02020603050405020304" pitchFamily="18" charset="0"/>
                <a:cs typeface="Times New Roman" panose="02020603050405020304" pitchFamily="18" charset="0"/>
              </a:rPr>
              <a:t>● Increased structural integrity in comparison to market available valves </a:t>
            </a:r>
          </a:p>
          <a:p>
            <a:r>
              <a:rPr lang="en-US" sz="1600" dirty="0">
                <a:latin typeface="Times New Roman" panose="02020603050405020304" pitchFamily="18" charset="0"/>
                <a:cs typeface="Times New Roman" panose="02020603050405020304" pitchFamily="18" charset="0"/>
              </a:rPr>
              <a:t>● Reduction in risks of LVOT obstruction </a:t>
            </a:r>
          </a:p>
          <a:p>
            <a:r>
              <a:rPr lang="en-US" sz="1600" dirty="0">
                <a:latin typeface="Times New Roman" panose="02020603050405020304" pitchFamily="18" charset="0"/>
                <a:cs typeface="Times New Roman" panose="02020603050405020304" pitchFamily="18" charset="0"/>
              </a:rPr>
              <a:t>● Durable and Repeatable </a:t>
            </a:r>
          </a:p>
          <a:p>
            <a:r>
              <a:rPr lang="en-US" sz="1600" dirty="0">
                <a:latin typeface="Times New Roman" panose="02020603050405020304" pitchFamily="18" charset="0"/>
                <a:cs typeface="Times New Roman" panose="02020603050405020304" pitchFamily="18" charset="0"/>
              </a:rPr>
              <a:t>● Repositionability and Re-capturability </a:t>
            </a:r>
          </a:p>
          <a:p>
            <a:r>
              <a:rPr lang="en-US" sz="1600" dirty="0">
                <a:latin typeface="Times New Roman" panose="02020603050405020304" pitchFamily="18" charset="0"/>
                <a:cs typeface="Times New Roman" panose="02020603050405020304" pitchFamily="18" charset="0"/>
              </a:rPr>
              <a:t>● Compatible with Echocardiography and Fluoroscopy </a:t>
            </a:r>
          </a:p>
          <a:p>
            <a:r>
              <a:rPr lang="en-US" sz="1600" dirty="0">
                <a:latin typeface="Times New Roman" panose="02020603050405020304" pitchFamily="18" charset="0"/>
                <a:cs typeface="Times New Roman" panose="02020603050405020304" pitchFamily="18" charset="0"/>
              </a:rPr>
              <a:t>● No barbs or sharp structure </a:t>
            </a:r>
          </a:p>
          <a:p>
            <a:r>
              <a:rPr lang="en-US" sz="1600" dirty="0">
                <a:latin typeface="Times New Roman" panose="02020603050405020304" pitchFamily="18" charset="0"/>
                <a:cs typeface="Times New Roman" panose="02020603050405020304" pitchFamily="18" charset="0"/>
              </a:rPr>
              <a:t>● Anchoring mechanism is able to withstand blood pressures up to 200 mmHg without dislodging </a:t>
            </a:r>
          </a:p>
          <a:p>
            <a:r>
              <a:rPr lang="en-US" sz="1600" dirty="0">
                <a:latin typeface="Times New Roman" panose="02020603050405020304" pitchFamily="18" charset="0"/>
                <a:cs typeface="Times New Roman" panose="02020603050405020304" pitchFamily="18" charset="0"/>
              </a:rPr>
              <a:t>● The mechanism is able to adapt its shape to wide variations in the anatomy such as ellipticity of mitral valve and can be customizable according to size (diameter) of valve.</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4568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660083" y="349649"/>
            <a:ext cx="2209991" cy="357790"/>
          </a:xfrm>
          <a:prstGeom prst="rect">
            <a:avLst/>
          </a:prstGeom>
        </p:spPr>
        <p:txBody>
          <a:bodyPr vert="horz" wrap="square" lIns="0" tIns="11430" rIns="0" bIns="0" rtlCol="0">
            <a:spAutoFit/>
          </a:bodyPr>
          <a:lstStyle/>
          <a:p>
            <a:pPr marL="11430">
              <a:spcBef>
                <a:spcPts val="90"/>
              </a:spcBef>
            </a:pPr>
            <a:r>
              <a:rPr lang="en-IN" sz="2250" b="1" dirty="0">
                <a:solidFill>
                  <a:srgbClr val="0070C0"/>
                </a:solidFill>
                <a:latin typeface="Arial" panose="020B0604020202020204" pitchFamily="34" charset="0"/>
                <a:cs typeface="Arial" panose="020B0604020202020204" pitchFamily="34" charset="0"/>
              </a:rPr>
              <a:t>Future Scope</a:t>
            </a:r>
            <a:endParaRPr sz="2250" b="1" dirty="0">
              <a:solidFill>
                <a:srgbClr val="0070C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D6B03C2-61D9-61BB-0591-2B7B6990527C}"/>
              </a:ext>
            </a:extLst>
          </p:cNvPr>
          <p:cNvSpPr txBox="1"/>
          <p:nvPr/>
        </p:nvSpPr>
        <p:spPr>
          <a:xfrm>
            <a:off x="731520" y="1263653"/>
            <a:ext cx="3566160" cy="1837426"/>
          </a:xfrm>
          <a:prstGeom prst="rect">
            <a:avLst/>
          </a:prstGeom>
          <a:noFill/>
        </p:spPr>
        <p:txBody>
          <a:bodyPr wrap="square" rtlCol="0">
            <a:spAutoFit/>
          </a:bodyPr>
          <a:lstStyle/>
          <a:p>
            <a:r>
              <a:rPr lang="en-US" sz="1260" dirty="0"/>
              <a:t>● The use of sensors and stretchable electronics.</a:t>
            </a:r>
          </a:p>
          <a:p>
            <a:r>
              <a:rPr lang="en-US" sz="1260" dirty="0"/>
              <a:t>The incorporation of sensors and stretchable electronics in TMVR valves represents a cutting-edge approach to improving patient outcomes in mitral valve disease treatment, for providing feedback such as closing and opening rates of the replaced valve and blood flow rate.</a:t>
            </a:r>
            <a:endParaRPr lang="en-IN" sz="1260" dirty="0"/>
          </a:p>
        </p:txBody>
      </p:sp>
      <p:sp>
        <p:nvSpPr>
          <p:cNvPr id="12" name="TextBox 11">
            <a:extLst>
              <a:ext uri="{FF2B5EF4-FFF2-40B4-BE49-F238E27FC236}">
                <a16:creationId xmlns:a16="http://schemas.microsoft.com/office/drawing/2014/main" id="{B0CEE6BC-0F48-2463-250A-4DB2BB1078A0}"/>
              </a:ext>
            </a:extLst>
          </p:cNvPr>
          <p:cNvSpPr txBox="1"/>
          <p:nvPr/>
        </p:nvSpPr>
        <p:spPr>
          <a:xfrm>
            <a:off x="4366260" y="1343915"/>
            <a:ext cx="3909060" cy="1061829"/>
          </a:xfrm>
          <a:prstGeom prst="rect">
            <a:avLst/>
          </a:prstGeom>
          <a:noFill/>
        </p:spPr>
        <p:txBody>
          <a:bodyPr wrap="square" rtlCol="0">
            <a:spAutoFit/>
          </a:bodyPr>
          <a:lstStyle/>
          <a:p>
            <a:r>
              <a:rPr lang="en-US" sz="1260" dirty="0"/>
              <a:t>● Smart Polymers for better retractability Stimuli responsive polymers can be used in the joints of the mitral annular clamps such that when stimulus is provided, the clamps will droop hence, increasing the ease of retractability</a:t>
            </a:r>
            <a:endParaRPr lang="en-IN" sz="1260" dirty="0"/>
          </a:p>
        </p:txBody>
      </p:sp>
      <p:pic>
        <p:nvPicPr>
          <p:cNvPr id="14" name="Picture 13">
            <a:extLst>
              <a:ext uri="{FF2B5EF4-FFF2-40B4-BE49-F238E27FC236}">
                <a16:creationId xmlns:a16="http://schemas.microsoft.com/office/drawing/2014/main" id="{9BE2C956-72BB-D022-23E3-40B954C04F40}"/>
              </a:ext>
            </a:extLst>
          </p:cNvPr>
          <p:cNvPicPr>
            <a:picLocks noChangeAspect="1"/>
          </p:cNvPicPr>
          <p:nvPr/>
        </p:nvPicPr>
        <p:blipFill>
          <a:blip r:embed="rId2"/>
          <a:stretch>
            <a:fillRect/>
          </a:stretch>
        </p:blipFill>
        <p:spPr>
          <a:xfrm>
            <a:off x="4500640" y="2993985"/>
            <a:ext cx="3374429" cy="1309991"/>
          </a:xfrm>
          <a:prstGeom prst="rect">
            <a:avLst/>
          </a:prstGeom>
        </p:spPr>
      </p:pic>
      <p:pic>
        <p:nvPicPr>
          <p:cNvPr id="16" name="Picture 15">
            <a:extLst>
              <a:ext uri="{FF2B5EF4-FFF2-40B4-BE49-F238E27FC236}">
                <a16:creationId xmlns:a16="http://schemas.microsoft.com/office/drawing/2014/main" id="{681C9CF8-7BE8-ADE9-290D-FED887AD0AC6}"/>
              </a:ext>
            </a:extLst>
          </p:cNvPr>
          <p:cNvPicPr>
            <a:picLocks noChangeAspect="1"/>
          </p:cNvPicPr>
          <p:nvPr/>
        </p:nvPicPr>
        <p:blipFill>
          <a:blip r:embed="rId3"/>
          <a:stretch>
            <a:fillRect/>
          </a:stretch>
        </p:blipFill>
        <p:spPr>
          <a:xfrm>
            <a:off x="1480140" y="3101079"/>
            <a:ext cx="1755800" cy="1495174"/>
          </a:xfrm>
          <a:prstGeom prst="rect">
            <a:avLst/>
          </a:prstGeom>
        </p:spPr>
      </p:pic>
    </p:spTree>
    <p:extLst>
      <p:ext uri="{BB962C8B-B14F-4D97-AF65-F5344CB8AC3E}">
        <p14:creationId xmlns:p14="http://schemas.microsoft.com/office/powerpoint/2010/main" val="1528960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2700" lvl="0" indent="0" algn="l" rtl="0">
              <a:lnSpc>
                <a:spcPct val="115000"/>
              </a:lnSpc>
              <a:spcBef>
                <a:spcPts val="0"/>
              </a:spcBef>
              <a:spcAft>
                <a:spcPts val="0"/>
              </a:spcAft>
              <a:buNone/>
            </a:pPr>
            <a:r>
              <a:rPr lang="en" sz="2400" b="1" dirty="0">
                <a:solidFill>
                  <a:srgbClr val="4285F4"/>
                </a:solidFill>
                <a:latin typeface="Times New Roman" panose="02020603050405020304" pitchFamily="18" charset="0"/>
                <a:cs typeface="Times New Roman" panose="02020603050405020304" pitchFamily="18" charset="0"/>
              </a:rPr>
              <a:t>Impact and benefits envisaged</a:t>
            </a:r>
            <a:endParaRPr sz="1800" b="1" dirty="0">
              <a:solidFill>
                <a:srgbClr val="666666"/>
              </a:solidFill>
              <a:latin typeface="Times New Roman" panose="02020603050405020304" pitchFamily="18" charset="0"/>
              <a:ea typeface="Proxima Nova"/>
              <a:cs typeface="Times New Roman" panose="02020603050405020304" pitchFamily="18" charset="0"/>
              <a:sym typeface="Proxima Nova"/>
            </a:endParaRPr>
          </a:p>
          <a:p>
            <a:pPr marL="114300" lvl="0" indent="0" algn="l" rtl="0">
              <a:lnSpc>
                <a:spcPct val="115000"/>
              </a:lnSpc>
              <a:spcBef>
                <a:spcPts val="0"/>
              </a:spcBef>
              <a:spcAft>
                <a:spcPts val="0"/>
              </a:spcAft>
              <a:buClr>
                <a:schemeClr val="dk1"/>
              </a:buClr>
              <a:buSzPct val="61111"/>
              <a:buFont typeface="Arial"/>
              <a:buNone/>
            </a:pPr>
            <a:endParaRPr sz="1800" b="1" dirty="0">
              <a:solidFill>
                <a:srgbClr val="4285F4"/>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dirty="0"/>
          </a:p>
          <a:p>
            <a:r>
              <a:rPr lang="en-US" dirty="0">
                <a:solidFill>
                  <a:schemeClr val="tx1"/>
                </a:solidFill>
                <a:latin typeface="Times New Roman" panose="02020603050405020304" pitchFamily="18" charset="0"/>
                <a:cs typeface="Times New Roman" panose="02020603050405020304" pitchFamily="18" charset="0"/>
              </a:rPr>
              <a:t>Our TMVR system offers a minimally invasive solution for mitral valve disease with a self-expanding nitinol mesh and lotus-petal-like anchors for exceptional stability and resilience.</a:t>
            </a:r>
          </a:p>
          <a:p>
            <a:r>
              <a:rPr lang="en-US" dirty="0">
                <a:solidFill>
                  <a:schemeClr val="tx1"/>
                </a:solidFill>
                <a:latin typeface="Times New Roman" panose="02020603050405020304" pitchFamily="18" charset="0"/>
                <a:cs typeface="Times New Roman" panose="02020603050405020304" pitchFamily="18" charset="0"/>
              </a:rPr>
              <a:t>The dual-anchorage system provides superior structural integrity. The deployment method through transseptal delivery and high-pressure resistance mitigate the risk of LVOT obstruction. </a:t>
            </a:r>
          </a:p>
          <a:p>
            <a:r>
              <a:rPr lang="en-US" dirty="0">
                <a:solidFill>
                  <a:schemeClr val="tx1"/>
                </a:solidFill>
                <a:latin typeface="Times New Roman" panose="02020603050405020304" pitchFamily="18" charset="0"/>
                <a:cs typeface="Times New Roman" panose="02020603050405020304" pitchFamily="18" charset="0"/>
              </a:rPr>
              <a:t> Notable features include ease of repositioning, stability, and scalability, setting a new standard for TMVR systems. </a:t>
            </a:r>
          </a:p>
          <a:p>
            <a:r>
              <a:rPr lang="en-US" dirty="0">
                <a:solidFill>
                  <a:schemeClr val="tx1"/>
                </a:solidFill>
                <a:latin typeface="Times New Roman" panose="02020603050405020304" pitchFamily="18" charset="0"/>
                <a:cs typeface="Times New Roman" panose="02020603050405020304" pitchFamily="18" charset="0"/>
              </a:rPr>
              <a:t>This cutting-edge design promises enhanced patient outcomes, improved procedural efficacy, and significant advancements in cardiac interventions. </a:t>
            </a:r>
            <a:endParaRPr lang="en-IN" dirty="0">
              <a:solidFill>
                <a:schemeClr val="tx1"/>
              </a:solidFill>
              <a:latin typeface="Times New Roman" panose="02020603050405020304" pitchFamily="18" charset="0"/>
              <a:cs typeface="Times New Roman" panose="02020603050405020304" pitchFamily="18" charset="0"/>
            </a:endParaRPr>
          </a:p>
          <a:p>
            <a:pPr marL="0" lvl="0" indent="0" algn="l" rtl="0">
              <a:spcBef>
                <a:spcPts val="0"/>
              </a:spcBef>
              <a:spcAft>
                <a:spcPts val="1200"/>
              </a:spcAft>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b="1" dirty="0">
                <a:solidFill>
                  <a:srgbClr val="4285F4"/>
                </a:solidFill>
                <a:latin typeface="Times New Roman" panose="02020603050405020304" pitchFamily="18" charset="0"/>
                <a:cs typeface="Times New Roman" panose="02020603050405020304" pitchFamily="18" charset="0"/>
              </a:rPr>
              <a:t>References</a:t>
            </a:r>
            <a:endParaRPr dirty="0">
              <a:latin typeface="Times New Roman" panose="02020603050405020304" pitchFamily="18" charset="0"/>
              <a:cs typeface="Times New Roman" panose="02020603050405020304" pitchFamily="18" charset="0"/>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114300" lvl="0" indent="0" algn="just" rtl="0">
              <a:lnSpc>
                <a:spcPct val="125000"/>
              </a:lnSpc>
              <a:spcBef>
                <a:spcPts val="0"/>
              </a:spcBef>
              <a:spcAft>
                <a:spcPts val="0"/>
              </a:spcAft>
              <a:buClr>
                <a:schemeClr val="lt1"/>
              </a:buClr>
              <a:buSzPct val="100000"/>
              <a:buNone/>
            </a:pPr>
            <a:r>
              <a:rPr lang="en-IN" kern="100" dirty="0">
                <a:solidFill>
                  <a:srgbClr val="222222"/>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1) </a:t>
            </a:r>
            <a:r>
              <a:rPr lang="en-US" dirty="0">
                <a:solidFill>
                  <a:schemeClr val="tx1"/>
                </a:solidFill>
                <a:latin typeface="Times New Roman" panose="02020603050405020304" pitchFamily="18" charset="0"/>
                <a:cs typeface="Times New Roman" panose="02020603050405020304" pitchFamily="18" charset="0"/>
              </a:rPr>
              <a:t>AOUN J. ET AL. (2023); TRANSCATHETER MITRAL VALVE REPLACEMENT WITH DEDICATED DEVICES; DOI: 10.14797/MDCVJ.1231; PMCID: PMC10198241; PMID: 37213879</a:t>
            </a:r>
          </a:p>
          <a:p>
            <a:pPr marL="114300" lvl="0" indent="0" algn="just" rtl="0">
              <a:lnSpc>
                <a:spcPct val="125000"/>
              </a:lnSpc>
              <a:spcBef>
                <a:spcPts val="1000"/>
              </a:spcBef>
              <a:spcAft>
                <a:spcPts val="0"/>
              </a:spcAft>
              <a:buClr>
                <a:schemeClr val="lt1"/>
              </a:buClr>
              <a:buSzPct val="100000"/>
              <a:buNone/>
            </a:pPr>
            <a:r>
              <a:rPr lang="en-US" dirty="0">
                <a:solidFill>
                  <a:schemeClr val="tx1"/>
                </a:solidFill>
                <a:latin typeface="Times New Roman" panose="02020603050405020304" pitchFamily="18" charset="0"/>
                <a:cs typeface="Times New Roman" panose="02020603050405020304" pitchFamily="18" charset="0"/>
              </a:rPr>
              <a:t>2)GOEL S. ET AL. (2019); TRANSCATHETER MITRAL VALVE THERAPY WITH NOVEL SUPRA-ANNULAR ALTAVALVE: FIRST EXPERIENCE IN THE UNITED STATES; VOL. 1, ISSUE 5; </a:t>
            </a:r>
            <a:r>
              <a:rPr lang="en-US" u="sng" dirty="0">
                <a:solidFill>
                  <a:schemeClr val="tx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HTTPS://DOI.ORG/10.1016/J.JACCAS.2019.10.034</a:t>
            </a:r>
            <a:endParaRPr lang="en-US" u="sng" dirty="0">
              <a:solidFill>
                <a:schemeClr val="tx1"/>
              </a:solidFill>
              <a:latin typeface="Times New Roman" panose="02020603050405020304" pitchFamily="18" charset="0"/>
              <a:cs typeface="Times New Roman" panose="02020603050405020304" pitchFamily="18" charset="0"/>
            </a:endParaRPr>
          </a:p>
          <a:p>
            <a:pPr marL="114300" lvl="0" indent="0" algn="just" rtl="0">
              <a:lnSpc>
                <a:spcPct val="125000"/>
              </a:lnSpc>
              <a:spcBef>
                <a:spcPts val="1000"/>
              </a:spcBef>
              <a:spcAft>
                <a:spcPts val="0"/>
              </a:spcAft>
              <a:buClr>
                <a:schemeClr val="lt1"/>
              </a:buClr>
              <a:buSzPct val="100000"/>
              <a:buNone/>
            </a:pPr>
            <a:endParaRPr lang="en-US" dirty="0">
              <a:solidFill>
                <a:schemeClr val="tx1"/>
              </a:solidFill>
              <a:latin typeface="Times New Roman" panose="02020603050405020304" pitchFamily="18" charset="0"/>
              <a:cs typeface="Times New Roman" panose="02020603050405020304" pitchFamily="18" charset="0"/>
            </a:endParaRPr>
          </a:p>
          <a:p>
            <a:pPr marL="114300" indent="0">
              <a:lnSpc>
                <a:spcPct val="107000"/>
              </a:lnSpc>
              <a:spcAft>
                <a:spcPts val="800"/>
              </a:spcAft>
              <a:buNone/>
            </a:pPr>
            <a:r>
              <a:rPr lang="en-IN" kern="100" dirty="0">
                <a:solidFill>
                  <a:schemeClr val="tx1"/>
                </a:solidFill>
                <a:highlight>
                  <a:srgbClr val="FFFFFF"/>
                </a:highlight>
                <a:latin typeface="Times New Roman" panose="02020603050405020304" pitchFamily="18" charset="0"/>
                <a:ea typeface="Calibri" panose="020F0502020204030204" pitchFamily="34" charset="0"/>
                <a:cs typeface="Times New Roman" panose="02020603050405020304" pitchFamily="18" charset="0"/>
              </a:rPr>
              <a:t>3</a:t>
            </a:r>
            <a:r>
              <a:rPr lang="en-IN" kern="100" dirty="0">
                <a:solidFill>
                  <a:schemeClr val="tx1"/>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)Ascione G, Denti P. Transcatheter Mitral Valve Replacement and Thrombosis: A Review. Front Cardiovasc Med. 2021 Jun 4;8:621258. doi: 10.3389/fcvm.2021.621258. PMID: 34150861; PMCID: PMC8212998.</a:t>
            </a:r>
            <a:endParaRPr lang="en-IN"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kern="100" dirty="0">
                <a:solidFill>
                  <a:schemeClr val="tx1"/>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(for thrombotic risk table)</a:t>
            </a:r>
            <a:endParaRPr lang="en-IN"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nSpc>
                <a:spcPct val="107000"/>
              </a:lnSpc>
              <a:spcAft>
                <a:spcPts val="800"/>
              </a:spcAft>
              <a:buNone/>
            </a:pPr>
            <a:r>
              <a:rPr lang="en-IN" kern="100" dirty="0">
                <a:solidFill>
                  <a:schemeClr val="tx1"/>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4)</a:t>
            </a:r>
            <a:r>
              <a:rPr lang="en-US" dirty="0">
                <a:solidFill>
                  <a:schemeClr val="tx1"/>
                </a:solidFill>
                <a:latin typeface="Times New Roman" panose="02020603050405020304" pitchFamily="18" charset="0"/>
                <a:cs typeface="Times New Roman" panose="02020603050405020304" pitchFamily="18" charset="0"/>
              </a:rPr>
              <a:t> ZAFAR H. ET AL. (2023); COMPLEX MITRAL VALVE ANATOMY AND OPEN ISSUES IN TRANSCATHETER MITRAL VALVE REPLACEMENT; </a:t>
            </a:r>
            <a:r>
              <a:rPr lang="en-US" u="sng"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HTTPS://DOI.ORG/10.1016/J.SIPAS.2023.100182</a:t>
            </a:r>
            <a:r>
              <a:rPr lang="en-US" dirty="0">
                <a:solidFill>
                  <a:schemeClr val="tx1"/>
                </a:solidFill>
                <a:latin typeface="Times New Roman" panose="02020603050405020304" pitchFamily="18" charset="0"/>
                <a:cs typeface="Times New Roman" panose="02020603050405020304" pitchFamily="18" charset="0"/>
              </a:rPr>
              <a:t>; </a:t>
            </a:r>
            <a:r>
              <a:rPr lang="en-US" u="sng" dirty="0">
                <a:solidFill>
                  <a:schemeClr val="tx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HTTP://CREATIVECOMMONS.ORG/LICENSES/BY/4.0/</a:t>
            </a:r>
            <a:endParaRPr lang="en-US" dirty="0">
              <a:solidFill>
                <a:schemeClr val="tx1"/>
              </a:solidFill>
              <a:latin typeface="Times New Roman" panose="02020603050405020304" pitchFamily="18" charset="0"/>
              <a:cs typeface="Times New Roman" panose="02020603050405020304" pitchFamily="18" charset="0"/>
            </a:endParaRPr>
          </a:p>
          <a:p>
            <a:pPr marL="0" lvl="0" indent="0" algn="just" rtl="0">
              <a:spcBef>
                <a:spcPts val="0"/>
              </a:spcBef>
              <a:spcAft>
                <a:spcPts val="0"/>
              </a:spcAft>
              <a:buClr>
                <a:schemeClr val="dk1"/>
              </a:buClr>
              <a:buSzPts val="1100"/>
              <a:buFont typeface="Arial"/>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4F06E3-0142-35C5-B173-36733D3B46B6}"/>
              </a:ext>
            </a:extLst>
          </p:cNvPr>
          <p:cNvSpPr>
            <a:spLocks noGrp="1"/>
          </p:cNvSpPr>
          <p:nvPr>
            <p:ph type="body" idx="1"/>
          </p:nvPr>
        </p:nvSpPr>
        <p:spPr>
          <a:xfrm>
            <a:off x="311700" y="126380"/>
            <a:ext cx="8520600" cy="4442495"/>
          </a:xfrm>
        </p:spPr>
        <p:txBody>
          <a:bodyPr>
            <a:normAutofit/>
          </a:bodyPr>
          <a:lstStyle/>
          <a:p>
            <a:pPr marL="114300" indent="0">
              <a:buNone/>
            </a:pPr>
            <a:endParaRPr lang="en-IN" sz="9600" b="1" dirty="0">
              <a:latin typeface="Algerian" panose="04020705040A02060702" pitchFamily="82" charset="0"/>
            </a:endParaRPr>
          </a:p>
          <a:p>
            <a:pPr marL="114300" indent="0">
              <a:buNone/>
            </a:pPr>
            <a:r>
              <a:rPr lang="en-IN" sz="9600" b="1" dirty="0">
                <a:latin typeface="Algerian" panose="04020705040A02060702" pitchFamily="82" charset="0"/>
              </a:rPr>
              <a:t>  THANK YOU!</a:t>
            </a:r>
          </a:p>
        </p:txBody>
      </p:sp>
    </p:spTree>
    <p:extLst>
      <p:ext uri="{BB962C8B-B14F-4D97-AF65-F5344CB8AC3E}">
        <p14:creationId xmlns:p14="http://schemas.microsoft.com/office/powerpoint/2010/main" val="354273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0B369736-18F6-B17E-756B-7A031E7828C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E18EA9A-4830-F590-D8CA-624C250C4AB6}"/>
              </a:ext>
            </a:extLst>
          </p:cNvPr>
          <p:cNvSpPr>
            <a:spLocks noGrp="1"/>
          </p:cNvSpPr>
          <p:nvPr>
            <p:ph type="body" idx="1"/>
          </p:nvPr>
        </p:nvSpPr>
        <p:spPr>
          <a:xfrm>
            <a:off x="96644" y="126380"/>
            <a:ext cx="8935844" cy="4936274"/>
          </a:xfrm>
        </p:spPr>
        <p:txBody>
          <a:bodyPr/>
          <a:lstStyle/>
          <a:p>
            <a:pPr marL="0" indent="0">
              <a:buNone/>
            </a:pPr>
            <a:r>
              <a:rPr lang="en-US" sz="1600" b="1" dirty="0">
                <a:solidFill>
                  <a:schemeClr val="accent1">
                    <a:lumMod val="75000"/>
                  </a:schemeClr>
                </a:solidFill>
                <a:latin typeface="Times New Roman" panose="02020603050405020304" pitchFamily="18" charset="0"/>
                <a:cs typeface="Times New Roman" panose="02020603050405020304" pitchFamily="18" charset="0"/>
              </a:rPr>
              <a:t>                                                    </a:t>
            </a:r>
            <a:r>
              <a:rPr lang="en-US" sz="2000" b="1" dirty="0">
                <a:solidFill>
                  <a:schemeClr val="accent1">
                    <a:lumMod val="75000"/>
                  </a:schemeClr>
                </a:solidFill>
                <a:latin typeface="Times New Roman" panose="02020603050405020304" pitchFamily="18" charset="0"/>
                <a:cs typeface="Times New Roman" panose="02020603050405020304" pitchFamily="18" charset="0"/>
              </a:rPr>
              <a:t>An Overview of Mitral Stenosis</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Mitral stenosis (MS) is a condition characterized by obstruction to left ventricular inflow at the level of the mitral valve, often due to Calcification. </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In India, mitral stenosis is a significant health concern, with a prevalence of approximately 100-150 cases per 100,000 individuals.</a:t>
            </a:r>
          </a:p>
          <a:p>
            <a:pPr marL="285750" indent="-285750">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 The disease predominantly affects females.</a:t>
            </a:r>
          </a:p>
          <a:p>
            <a:pPr marL="114300" indent="0">
              <a:buNone/>
            </a:pPr>
            <a:r>
              <a:rPr lang="en-US" sz="1600" dirty="0">
                <a:solidFill>
                  <a:schemeClr val="tx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 Mitral stenosis, often associated with rheumatic mitral valve disease, </a:t>
            </a:r>
          </a:p>
          <a:p>
            <a:pPr marL="0" indent="0">
              <a:buNone/>
            </a:pPr>
            <a:r>
              <a:rPr lang="en-US" sz="1600" dirty="0">
                <a:solidFill>
                  <a:schemeClr val="tx1"/>
                </a:solidFill>
                <a:latin typeface="Times New Roman" panose="02020603050405020304" pitchFamily="18" charset="0"/>
                <a:cs typeface="Times New Roman" panose="02020603050405020304" pitchFamily="18" charset="0"/>
              </a:rPr>
              <a:t>      is prevalent in India and contributes to the country's overall</a:t>
            </a:r>
          </a:p>
          <a:p>
            <a:pPr marL="0" indent="0">
              <a:buNone/>
            </a:pPr>
            <a:r>
              <a:rPr lang="en-US" sz="1600" dirty="0">
                <a:solidFill>
                  <a:schemeClr val="tx1"/>
                </a:solidFill>
                <a:latin typeface="Times New Roman" panose="02020603050405020304" pitchFamily="18" charset="0"/>
                <a:cs typeface="Times New Roman" panose="02020603050405020304" pitchFamily="18" charset="0"/>
              </a:rPr>
              <a:t>      cardiovascular health challenges </a:t>
            </a:r>
            <a:endParaRPr lang="en-IN" sz="1600" dirty="0">
              <a:solidFill>
                <a:schemeClr val="tx1"/>
              </a:solidFill>
              <a:latin typeface="Times New Roman" panose="02020603050405020304" pitchFamily="18" charset="0"/>
              <a:cs typeface="Times New Roman" panose="02020603050405020304" pitchFamily="18" charset="0"/>
            </a:endParaRPr>
          </a:p>
          <a:p>
            <a:pPr marL="114300" indent="0">
              <a:buNone/>
            </a:pPr>
            <a:endParaRPr lang="en-IN" dirty="0"/>
          </a:p>
        </p:txBody>
      </p:sp>
      <p:pic>
        <p:nvPicPr>
          <p:cNvPr id="4" name="Picture 3">
            <a:extLst>
              <a:ext uri="{FF2B5EF4-FFF2-40B4-BE49-F238E27FC236}">
                <a16:creationId xmlns:a16="http://schemas.microsoft.com/office/drawing/2014/main" id="{C6919BE0-0486-FE24-6230-3157D5BDD411}"/>
              </a:ext>
            </a:extLst>
          </p:cNvPr>
          <p:cNvPicPr>
            <a:picLocks noChangeAspect="1"/>
          </p:cNvPicPr>
          <p:nvPr/>
        </p:nvPicPr>
        <p:blipFill>
          <a:blip r:embed="rId3"/>
          <a:stretch>
            <a:fillRect/>
          </a:stretch>
        </p:blipFill>
        <p:spPr>
          <a:xfrm>
            <a:off x="6244683" y="2401019"/>
            <a:ext cx="2780843" cy="2616101"/>
          </a:xfrm>
          <a:prstGeom prst="rect">
            <a:avLst/>
          </a:prstGeom>
        </p:spPr>
      </p:pic>
    </p:spTree>
    <p:extLst>
      <p:ext uri="{BB962C8B-B14F-4D97-AF65-F5344CB8AC3E}">
        <p14:creationId xmlns:p14="http://schemas.microsoft.com/office/powerpoint/2010/main" val="138616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ing #14">
            <a:hlinkClick r:id="" action="ppaction://media"/>
            <a:extLst>
              <a:ext uri="{FF2B5EF4-FFF2-40B4-BE49-F238E27FC236}">
                <a16:creationId xmlns:a16="http://schemas.microsoft.com/office/drawing/2014/main" id="{25AD289B-F03B-7766-23AD-AFDCBCFCBD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014" y="754380"/>
            <a:ext cx="6637973" cy="3634740"/>
          </a:xfrm>
          <a:prstGeom prst="rect">
            <a:avLst/>
          </a:prstGeom>
        </p:spPr>
      </p:pic>
    </p:spTree>
    <p:extLst>
      <p:ext uri="{BB962C8B-B14F-4D97-AF65-F5344CB8AC3E}">
        <p14:creationId xmlns:p14="http://schemas.microsoft.com/office/powerpoint/2010/main" val="233040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12">
            <a:hlinkClick r:id="" action="ppaction://media"/>
            <a:extLst>
              <a:ext uri="{FF2B5EF4-FFF2-40B4-BE49-F238E27FC236}">
                <a16:creationId xmlns:a16="http://schemas.microsoft.com/office/drawing/2014/main" id="{CC96DDE2-08FB-C5ED-D360-2D8B44E5D1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014" y="754380"/>
            <a:ext cx="6637973" cy="3634740"/>
          </a:xfrm>
          <a:prstGeom prst="rect">
            <a:avLst/>
          </a:prstGeom>
        </p:spPr>
      </p:pic>
    </p:spTree>
    <p:extLst>
      <p:ext uri="{BB962C8B-B14F-4D97-AF65-F5344CB8AC3E}">
        <p14:creationId xmlns:p14="http://schemas.microsoft.com/office/powerpoint/2010/main" val="11059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13">
            <a:hlinkClick r:id="" action="ppaction://media"/>
            <a:extLst>
              <a:ext uri="{FF2B5EF4-FFF2-40B4-BE49-F238E27FC236}">
                <a16:creationId xmlns:a16="http://schemas.microsoft.com/office/drawing/2014/main" id="{56C3E034-2110-DB1E-B108-28DF235552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3014" y="754380"/>
            <a:ext cx="6637973" cy="3634740"/>
          </a:xfrm>
          <a:prstGeom prst="rect">
            <a:avLst/>
          </a:prstGeom>
        </p:spPr>
      </p:pic>
    </p:spTree>
    <p:extLst>
      <p:ext uri="{BB962C8B-B14F-4D97-AF65-F5344CB8AC3E}">
        <p14:creationId xmlns:p14="http://schemas.microsoft.com/office/powerpoint/2010/main" val="182468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660083" y="370131"/>
            <a:ext cx="7063169" cy="360099"/>
          </a:xfrm>
          <a:prstGeom prst="rect">
            <a:avLst/>
          </a:prstGeom>
        </p:spPr>
        <p:txBody>
          <a:bodyPr vert="horz" wrap="square" lIns="0" tIns="13716" rIns="0" bIns="0" rtlCol="0">
            <a:spAutoFit/>
          </a:bodyPr>
          <a:lstStyle/>
          <a:p>
            <a:pPr marL="11430">
              <a:spcBef>
                <a:spcPts val="108"/>
              </a:spcBef>
            </a:pPr>
            <a:r>
              <a:rPr sz="2250" b="1" spc="5" dirty="0">
                <a:solidFill>
                  <a:srgbClr val="0000FF"/>
                </a:solidFill>
              </a:rPr>
              <a:t>Objective</a:t>
            </a:r>
            <a:r>
              <a:rPr sz="2250" b="1" spc="-14" dirty="0">
                <a:solidFill>
                  <a:srgbClr val="0000FF"/>
                </a:solidFill>
              </a:rPr>
              <a:t> </a:t>
            </a:r>
            <a:r>
              <a:rPr sz="2250" b="1" spc="5" dirty="0">
                <a:solidFill>
                  <a:srgbClr val="0000FF"/>
                </a:solidFill>
              </a:rPr>
              <a:t>of</a:t>
            </a:r>
            <a:r>
              <a:rPr sz="2250" b="1" spc="-9" dirty="0">
                <a:solidFill>
                  <a:srgbClr val="0000FF"/>
                </a:solidFill>
              </a:rPr>
              <a:t> </a:t>
            </a:r>
            <a:r>
              <a:rPr sz="2250" b="1" spc="9" dirty="0">
                <a:solidFill>
                  <a:srgbClr val="0000FF"/>
                </a:solidFill>
              </a:rPr>
              <a:t>the</a:t>
            </a:r>
            <a:r>
              <a:rPr sz="2250" b="1" spc="-5" dirty="0">
                <a:solidFill>
                  <a:srgbClr val="0000FF"/>
                </a:solidFill>
              </a:rPr>
              <a:t> </a:t>
            </a:r>
            <a:r>
              <a:rPr sz="2250" b="1" spc="5" dirty="0">
                <a:solidFill>
                  <a:srgbClr val="0000FF"/>
                </a:solidFill>
              </a:rPr>
              <a:t>project</a:t>
            </a:r>
            <a:r>
              <a:rPr sz="2250" b="1" spc="-9" dirty="0">
                <a:solidFill>
                  <a:srgbClr val="0000FF"/>
                </a:solidFill>
              </a:rPr>
              <a:t> </a:t>
            </a:r>
            <a:r>
              <a:rPr sz="2250" b="1" spc="5" dirty="0">
                <a:solidFill>
                  <a:srgbClr val="0000FF"/>
                </a:solidFill>
              </a:rPr>
              <a:t>with</a:t>
            </a:r>
            <a:r>
              <a:rPr sz="2250" b="1" spc="-14" dirty="0">
                <a:solidFill>
                  <a:srgbClr val="0000FF"/>
                </a:solidFill>
              </a:rPr>
              <a:t> </a:t>
            </a:r>
            <a:r>
              <a:rPr sz="2250" b="1" dirty="0">
                <a:solidFill>
                  <a:srgbClr val="0000FF"/>
                </a:solidFill>
              </a:rPr>
              <a:t>inline</a:t>
            </a:r>
            <a:r>
              <a:rPr sz="2250" b="1" spc="-9" dirty="0">
                <a:solidFill>
                  <a:srgbClr val="0000FF"/>
                </a:solidFill>
              </a:rPr>
              <a:t> </a:t>
            </a:r>
            <a:r>
              <a:rPr sz="2250" b="1" spc="9" dirty="0">
                <a:solidFill>
                  <a:srgbClr val="0000FF"/>
                </a:solidFill>
              </a:rPr>
              <a:t>thematic</a:t>
            </a:r>
            <a:r>
              <a:rPr sz="2250" b="1" spc="-5" dirty="0">
                <a:solidFill>
                  <a:srgbClr val="0000FF"/>
                </a:solidFill>
              </a:rPr>
              <a:t> </a:t>
            </a:r>
            <a:r>
              <a:rPr sz="2250" b="1" spc="5" dirty="0">
                <a:solidFill>
                  <a:srgbClr val="0000FF"/>
                </a:solidFill>
              </a:rPr>
              <a:t>domain</a:t>
            </a:r>
            <a:endParaRPr sz="2250" dirty="0"/>
          </a:p>
        </p:txBody>
      </p:sp>
      <p:sp>
        <p:nvSpPr>
          <p:cNvPr id="11" name="TextBox 10">
            <a:extLst>
              <a:ext uri="{FF2B5EF4-FFF2-40B4-BE49-F238E27FC236}">
                <a16:creationId xmlns:a16="http://schemas.microsoft.com/office/drawing/2014/main" id="{6C6AB6C3-265B-9538-7750-D4E84EB2FBB7}"/>
              </a:ext>
            </a:extLst>
          </p:cNvPr>
          <p:cNvSpPr txBox="1"/>
          <p:nvPr/>
        </p:nvSpPr>
        <p:spPr>
          <a:xfrm>
            <a:off x="660083" y="1225982"/>
            <a:ext cx="7612380" cy="2308324"/>
          </a:xfrm>
          <a:prstGeom prst="rect">
            <a:avLst/>
          </a:prstGeom>
          <a:noFill/>
        </p:spPr>
        <p:txBody>
          <a:bodyPr wrap="square">
            <a:spAutoFit/>
          </a:bodyPr>
          <a:lstStyle/>
          <a:p>
            <a:pPr marL="257175" indent="-257175">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Transcatheter Mitral Valve Replacements (TMVR) encounter challenges in achieving precise device positioning and deployment stability within a beating heart.</a:t>
            </a:r>
          </a:p>
          <a:p>
            <a:pPr marL="257175" indent="-257175">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We designed a novel dynamically adaptable anchor mechanism. </a:t>
            </a:r>
          </a:p>
          <a:p>
            <a:endParaRPr lang="en-US" sz="1600" dirty="0">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objective is to revolutionize TMVR procedures by optimizing device placement, through a transseptal approach, enhancing stability, ensuring durability and repeatability, and minimizing procedural risk, ultimately improving patient outcomes while minimizing associated risks.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3633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 name="Picture 5">
            <a:extLst>
              <a:ext uri="{FF2B5EF4-FFF2-40B4-BE49-F238E27FC236}">
                <a16:creationId xmlns:a16="http://schemas.microsoft.com/office/drawing/2014/main" id="{621283FE-5236-B35B-9BC8-50F6CDC20F15}"/>
              </a:ext>
            </a:extLst>
          </p:cNvPr>
          <p:cNvPicPr>
            <a:picLocks noChangeAspect="1"/>
          </p:cNvPicPr>
          <p:nvPr/>
        </p:nvPicPr>
        <p:blipFill>
          <a:blip r:embed="rId3"/>
          <a:stretch>
            <a:fillRect/>
          </a:stretch>
        </p:blipFill>
        <p:spPr>
          <a:xfrm>
            <a:off x="270245" y="728546"/>
            <a:ext cx="8598692" cy="33372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8E01E16A-1FEA-722E-209F-36DEA5B9502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F932B87-0293-68DA-2976-34CBECD43D5E}"/>
              </a:ext>
            </a:extLst>
          </p:cNvPr>
          <p:cNvSpPr txBox="1">
            <a:spLocks noGrp="1"/>
          </p:cNvSpPr>
          <p:nvPr>
            <p:ph type="body" idx="1"/>
          </p:nvPr>
        </p:nvSpPr>
        <p:spPr>
          <a:xfrm>
            <a:off x="96838" y="127000"/>
            <a:ext cx="8936037" cy="927916"/>
          </a:xfrm>
          <a:prstGeom prst="rect">
            <a:avLst/>
          </a:prstGeom>
          <a:noFill/>
        </p:spPr>
        <p:txBody>
          <a:bodyPr wrap="square" rtlCol="0">
            <a:spAutoFit/>
          </a:bodyPr>
          <a:lstStyle/>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TextBox 3">
            <a:extLst>
              <a:ext uri="{FF2B5EF4-FFF2-40B4-BE49-F238E27FC236}">
                <a16:creationId xmlns:a16="http://schemas.microsoft.com/office/drawing/2014/main" id="{FD5B5B5F-0989-99F0-2A1F-B39207F50BAA}"/>
              </a:ext>
            </a:extLst>
          </p:cNvPr>
          <p:cNvSpPr txBox="1"/>
          <p:nvPr/>
        </p:nvSpPr>
        <p:spPr>
          <a:xfrm>
            <a:off x="200721" y="1226634"/>
            <a:ext cx="2847279" cy="1138773"/>
          </a:xfrm>
          <a:prstGeom prst="rect">
            <a:avLst/>
          </a:prstGeom>
          <a:noFill/>
        </p:spPr>
        <p:txBody>
          <a:bodyPr wrap="square" rtlCol="0">
            <a:spAutoFit/>
          </a:bodyPr>
          <a:lstStyle/>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 Key innovation</a:t>
            </a:r>
            <a:r>
              <a:rPr lang="en-US" sz="1800" dirty="0">
                <a:latin typeface="Times New Roman" panose="02020603050405020304" pitchFamily="18" charset="0"/>
                <a:cs typeface="Times New Roman" panose="02020603050405020304" pitchFamily="18" charset="0"/>
              </a:rPr>
              <a:t>: Dual </a:t>
            </a:r>
          </a:p>
          <a:p>
            <a:r>
              <a:rPr lang="en-US" sz="1800" dirty="0">
                <a:latin typeface="Times New Roman" panose="02020603050405020304" pitchFamily="18" charset="0"/>
                <a:cs typeface="Times New Roman" panose="02020603050405020304" pitchFamily="18" charset="0"/>
              </a:rPr>
              <a:t>      anchorage for </a:t>
            </a:r>
          </a:p>
          <a:p>
            <a:r>
              <a:rPr lang="en-US" sz="1800" dirty="0">
                <a:latin typeface="Times New Roman" panose="02020603050405020304" pitchFamily="18" charset="0"/>
                <a:cs typeface="Times New Roman" panose="02020603050405020304" pitchFamily="18" charset="0"/>
              </a:rPr>
              <a:t>      unmatched stability.</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523E5785-0834-5E8D-6962-7ADAFEE8893F}"/>
              </a:ext>
            </a:extLst>
          </p:cNvPr>
          <p:cNvSpPr txBox="1"/>
          <p:nvPr/>
        </p:nvSpPr>
        <p:spPr>
          <a:xfrm>
            <a:off x="3394245" y="1240202"/>
            <a:ext cx="2307042" cy="1138773"/>
          </a:xfrm>
          <a:prstGeom prst="rect">
            <a:avLst/>
          </a:prstGeom>
          <a:noFill/>
        </p:spPr>
        <p:txBody>
          <a:bodyPr wrap="none" rtlCol="0">
            <a:spAutoFit/>
          </a:bodyPr>
          <a:lstStyle/>
          <a:p>
            <a:pPr marL="285750"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Lotus-petal mesh: </a:t>
            </a:r>
          </a:p>
          <a:p>
            <a:r>
              <a:rPr lang="en-US" sz="1800" dirty="0">
                <a:latin typeface="Times New Roman" panose="02020603050405020304" pitchFamily="18" charset="0"/>
                <a:cs typeface="Times New Roman" panose="02020603050405020304" pitchFamily="18" charset="0"/>
              </a:rPr>
              <a:t>      Minimizes blood </a:t>
            </a:r>
          </a:p>
          <a:p>
            <a:r>
              <a:rPr lang="en-US" sz="1800" dirty="0">
                <a:latin typeface="Times New Roman" panose="02020603050405020304" pitchFamily="18" charset="0"/>
                <a:cs typeface="Times New Roman" panose="02020603050405020304" pitchFamily="18" charset="0"/>
              </a:rPr>
              <a:t>      flow obstruction</a:t>
            </a:r>
            <a:endParaRPr lang="en-IN"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sp>
        <p:nvSpPr>
          <p:cNvPr id="6" name="TextBox 5">
            <a:extLst>
              <a:ext uri="{FF2B5EF4-FFF2-40B4-BE49-F238E27FC236}">
                <a16:creationId xmlns:a16="http://schemas.microsoft.com/office/drawing/2014/main" id="{3DE9F611-00EC-9408-580F-4F3FF006365E}"/>
              </a:ext>
            </a:extLst>
          </p:cNvPr>
          <p:cNvSpPr txBox="1"/>
          <p:nvPr/>
        </p:nvSpPr>
        <p:spPr>
          <a:xfrm>
            <a:off x="6310740" y="1256371"/>
            <a:ext cx="2659702" cy="1138773"/>
          </a:xfrm>
          <a:prstGeom prst="rect">
            <a:avLst/>
          </a:prstGeom>
          <a:noFill/>
        </p:spPr>
        <p:txBody>
          <a:bodyPr wrap="non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Supported dual </a:t>
            </a:r>
          </a:p>
          <a:p>
            <a:r>
              <a:rPr lang="en-US" sz="1800" dirty="0">
                <a:latin typeface="Times New Roman" panose="02020603050405020304" pitchFamily="18" charset="0"/>
                <a:cs typeface="Times New Roman" panose="02020603050405020304" pitchFamily="18" charset="0"/>
              </a:rPr>
              <a:t>      filament Design in the </a:t>
            </a:r>
          </a:p>
          <a:p>
            <a:r>
              <a:rPr lang="en-US" sz="1800" dirty="0">
                <a:latin typeface="Times New Roman" panose="02020603050405020304" pitchFamily="18" charset="0"/>
                <a:cs typeface="Times New Roman" panose="02020603050405020304" pitchFamily="18" charset="0"/>
              </a:rPr>
              <a:t>      mitral annular clamps. </a:t>
            </a:r>
            <a:endParaRPr lang="en-IN" sz="1800" dirty="0">
              <a:latin typeface="Times New Roman" panose="02020603050405020304" pitchFamily="18"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76DC5844-F730-5137-320C-D52668A6E85F}"/>
              </a:ext>
            </a:extLst>
          </p:cNvPr>
          <p:cNvPicPr>
            <a:picLocks noChangeAspect="1"/>
          </p:cNvPicPr>
          <p:nvPr/>
        </p:nvPicPr>
        <p:blipFill>
          <a:blip r:embed="rId3"/>
          <a:stretch>
            <a:fillRect/>
          </a:stretch>
        </p:blipFill>
        <p:spPr>
          <a:xfrm>
            <a:off x="556260" y="2596599"/>
            <a:ext cx="7467600" cy="2217225"/>
          </a:xfrm>
          <a:prstGeom prst="rect">
            <a:avLst/>
          </a:prstGeom>
        </p:spPr>
      </p:pic>
      <p:sp>
        <p:nvSpPr>
          <p:cNvPr id="8" name="TextBox 7">
            <a:extLst>
              <a:ext uri="{FF2B5EF4-FFF2-40B4-BE49-F238E27FC236}">
                <a16:creationId xmlns:a16="http://schemas.microsoft.com/office/drawing/2014/main" id="{99ED2E7E-2CFF-05F7-9FA0-304B80FF4D7F}"/>
              </a:ext>
            </a:extLst>
          </p:cNvPr>
          <p:cNvSpPr txBox="1"/>
          <p:nvPr/>
        </p:nvSpPr>
        <p:spPr>
          <a:xfrm>
            <a:off x="434897" y="283181"/>
            <a:ext cx="4572000" cy="461665"/>
          </a:xfrm>
          <a:prstGeom prst="rect">
            <a:avLst/>
          </a:prstGeom>
          <a:noFill/>
        </p:spPr>
        <p:txBody>
          <a:bodyPr wrap="square">
            <a:spAutoFit/>
          </a:bodyPr>
          <a:lstStyle/>
          <a:p>
            <a:r>
              <a:rPr lang="en" sz="2400" b="1" dirty="0">
                <a:solidFill>
                  <a:srgbClr val="4285F4"/>
                </a:solidFill>
              </a:rPr>
              <a:t>Proposed Solution</a:t>
            </a:r>
            <a:endParaRPr lang="en-IN" sz="2400" dirty="0"/>
          </a:p>
        </p:txBody>
      </p:sp>
    </p:spTree>
    <p:extLst>
      <p:ext uri="{BB962C8B-B14F-4D97-AF65-F5344CB8AC3E}">
        <p14:creationId xmlns:p14="http://schemas.microsoft.com/office/powerpoint/2010/main" val="42855827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TotalTime>
  <Words>850</Words>
  <Application>Microsoft Office PowerPoint</Application>
  <PresentationFormat>On-screen Show (16:9)</PresentationFormat>
  <Paragraphs>88</Paragraphs>
  <Slides>25</Slides>
  <Notes>9</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Algerian</vt:lpstr>
      <vt:lpstr>Proxima Nova</vt:lpstr>
      <vt:lpstr>Times New Roman</vt:lpstr>
      <vt:lpstr>Arial</vt:lpstr>
      <vt:lpstr>Simple Light</vt:lpstr>
      <vt:lpstr>PowerPoint Presentation</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Impact and benefits envisaged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Sohini Bose</dc:creator>
  <cp:lastModifiedBy>ANUPAMA KUMARI</cp:lastModifiedBy>
  <cp:revision>5</cp:revision>
  <dcterms:modified xsi:type="dcterms:W3CDTF">2025-07-16T11:50:13Z</dcterms:modified>
</cp:coreProperties>
</file>